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52" r:id="rId2"/>
    <p:sldId id="520" r:id="rId3"/>
    <p:sldId id="519" r:id="rId4"/>
    <p:sldId id="516" r:id="rId5"/>
    <p:sldId id="517" r:id="rId6"/>
    <p:sldId id="490" r:id="rId7"/>
    <p:sldId id="512" r:id="rId8"/>
    <p:sldId id="513" r:id="rId9"/>
    <p:sldId id="455" r:id="rId10"/>
    <p:sldId id="459" r:id="rId11"/>
    <p:sldId id="511" r:id="rId12"/>
    <p:sldId id="505" r:id="rId13"/>
    <p:sldId id="507" r:id="rId14"/>
    <p:sldId id="508" r:id="rId15"/>
    <p:sldId id="466" r:id="rId16"/>
    <p:sldId id="467" r:id="rId17"/>
    <p:sldId id="468" r:id="rId18"/>
    <p:sldId id="492" r:id="rId19"/>
    <p:sldId id="495" r:id="rId20"/>
    <p:sldId id="496" r:id="rId21"/>
    <p:sldId id="497" r:id="rId22"/>
    <p:sldId id="471" r:id="rId23"/>
    <p:sldId id="473" r:id="rId24"/>
    <p:sldId id="499" r:id="rId25"/>
    <p:sldId id="500" r:id="rId26"/>
    <p:sldId id="485" r:id="rId27"/>
    <p:sldId id="501" r:id="rId28"/>
    <p:sldId id="488" r:id="rId29"/>
    <p:sldId id="486" r:id="rId30"/>
  </p:sldIdLst>
  <p:sldSz cx="9144000" cy="6858000" type="screen4x3"/>
  <p:notesSz cx="6794500" cy="9918700"/>
  <p:defaultTextStyle>
    <a:defPPr>
      <a:defRPr lang="en-GB"/>
    </a:defPPr>
    <a:lvl1pPr algn="l" rtl="0" fontAlgn="base">
      <a:lnSpc>
        <a:spcPct val="90000"/>
      </a:lnSpc>
      <a:spcBef>
        <a:spcPct val="0"/>
      </a:spcBef>
      <a:spcAft>
        <a:spcPct val="0"/>
      </a:spcAft>
      <a:defRPr sz="2400" kern="1200">
        <a:solidFill>
          <a:schemeClr val="tx1"/>
        </a:solidFill>
        <a:latin typeface="Georgia" pitchFamily="18" charset="0"/>
        <a:ea typeface="+mn-ea"/>
        <a:cs typeface="+mn-cs"/>
      </a:defRPr>
    </a:lvl1pPr>
    <a:lvl2pPr marL="457200" algn="l" rtl="0" fontAlgn="base">
      <a:lnSpc>
        <a:spcPct val="90000"/>
      </a:lnSpc>
      <a:spcBef>
        <a:spcPct val="0"/>
      </a:spcBef>
      <a:spcAft>
        <a:spcPct val="0"/>
      </a:spcAft>
      <a:defRPr sz="2400" kern="1200">
        <a:solidFill>
          <a:schemeClr val="tx1"/>
        </a:solidFill>
        <a:latin typeface="Georgia" pitchFamily="18" charset="0"/>
        <a:ea typeface="+mn-ea"/>
        <a:cs typeface="+mn-cs"/>
      </a:defRPr>
    </a:lvl2pPr>
    <a:lvl3pPr marL="914400" algn="l" rtl="0" fontAlgn="base">
      <a:lnSpc>
        <a:spcPct val="90000"/>
      </a:lnSpc>
      <a:spcBef>
        <a:spcPct val="0"/>
      </a:spcBef>
      <a:spcAft>
        <a:spcPct val="0"/>
      </a:spcAft>
      <a:defRPr sz="2400" kern="1200">
        <a:solidFill>
          <a:schemeClr val="tx1"/>
        </a:solidFill>
        <a:latin typeface="Georgia" pitchFamily="18" charset="0"/>
        <a:ea typeface="+mn-ea"/>
        <a:cs typeface="+mn-cs"/>
      </a:defRPr>
    </a:lvl3pPr>
    <a:lvl4pPr marL="1371600" algn="l" rtl="0" fontAlgn="base">
      <a:lnSpc>
        <a:spcPct val="90000"/>
      </a:lnSpc>
      <a:spcBef>
        <a:spcPct val="0"/>
      </a:spcBef>
      <a:spcAft>
        <a:spcPct val="0"/>
      </a:spcAft>
      <a:defRPr sz="2400" kern="1200">
        <a:solidFill>
          <a:schemeClr val="tx1"/>
        </a:solidFill>
        <a:latin typeface="Georgia" pitchFamily="18" charset="0"/>
        <a:ea typeface="+mn-ea"/>
        <a:cs typeface="+mn-cs"/>
      </a:defRPr>
    </a:lvl4pPr>
    <a:lvl5pPr marL="1828800" algn="l" rtl="0" fontAlgn="base">
      <a:lnSpc>
        <a:spcPct val="90000"/>
      </a:lnSpc>
      <a:spcBef>
        <a:spcPct val="0"/>
      </a:spcBef>
      <a:spcAft>
        <a:spcPct val="0"/>
      </a:spcAft>
      <a:defRPr sz="2400" kern="1200">
        <a:solidFill>
          <a:schemeClr val="tx1"/>
        </a:solidFill>
        <a:latin typeface="Georgia" pitchFamily="18" charset="0"/>
        <a:ea typeface="+mn-ea"/>
        <a:cs typeface="+mn-cs"/>
      </a:defRPr>
    </a:lvl5pPr>
    <a:lvl6pPr marL="2286000" algn="l" defTabSz="914400" rtl="0" eaLnBrk="1" latinLnBrk="0" hangingPunct="1">
      <a:defRPr sz="2400" kern="1200">
        <a:solidFill>
          <a:schemeClr val="tx1"/>
        </a:solidFill>
        <a:latin typeface="Georgia" pitchFamily="18" charset="0"/>
        <a:ea typeface="+mn-ea"/>
        <a:cs typeface="+mn-cs"/>
      </a:defRPr>
    </a:lvl6pPr>
    <a:lvl7pPr marL="2743200" algn="l" defTabSz="914400" rtl="0" eaLnBrk="1" latinLnBrk="0" hangingPunct="1">
      <a:defRPr sz="2400" kern="1200">
        <a:solidFill>
          <a:schemeClr val="tx1"/>
        </a:solidFill>
        <a:latin typeface="Georgia" pitchFamily="18" charset="0"/>
        <a:ea typeface="+mn-ea"/>
        <a:cs typeface="+mn-cs"/>
      </a:defRPr>
    </a:lvl7pPr>
    <a:lvl8pPr marL="3200400" algn="l" defTabSz="914400" rtl="0" eaLnBrk="1" latinLnBrk="0" hangingPunct="1">
      <a:defRPr sz="2400" kern="1200">
        <a:solidFill>
          <a:schemeClr val="tx1"/>
        </a:solidFill>
        <a:latin typeface="Georgia" pitchFamily="18" charset="0"/>
        <a:ea typeface="+mn-ea"/>
        <a:cs typeface="+mn-cs"/>
      </a:defRPr>
    </a:lvl8pPr>
    <a:lvl9pPr marL="3657600" algn="l" defTabSz="914400" rtl="0" eaLnBrk="1" latinLnBrk="0" hangingPunct="1">
      <a:defRPr sz="2400" kern="1200">
        <a:solidFill>
          <a:schemeClr val="tx1"/>
        </a:solidFill>
        <a:latin typeface="Georg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87586" autoAdjust="0"/>
  </p:normalViewPr>
  <p:slideViewPr>
    <p:cSldViewPr>
      <p:cViewPr>
        <p:scale>
          <a:sx n="66" d="100"/>
          <a:sy n="66" d="100"/>
        </p:scale>
        <p:origin x="-2850" y="-7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bg1"/>
                </a:solidFill>
                <a:latin typeface="Times New Roman" pitchFamily="18" charset="0"/>
              </a:defRPr>
            </a:lvl1pPr>
          </a:lstStyle>
          <a:p>
            <a:pPr>
              <a:defRPr/>
            </a:pPr>
            <a:endParaRPr lang="en-GB"/>
          </a:p>
        </p:txBody>
      </p:sp>
      <p:sp>
        <p:nvSpPr>
          <p:cNvPr id="16387"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bg1"/>
                </a:solidFill>
                <a:latin typeface="Times New Roman" pitchFamily="18" charset="0"/>
              </a:defRPr>
            </a:lvl1pPr>
          </a:lstStyle>
          <a:p>
            <a:pPr>
              <a:defRPr/>
            </a:pPr>
            <a:endParaRPr lang="en-GB"/>
          </a:p>
        </p:txBody>
      </p:sp>
      <p:sp>
        <p:nvSpPr>
          <p:cNvPr id="16388" name="Rectangle 4"/>
          <p:cNvSpPr>
            <a:spLocks noGrp="1" noChangeArrowheads="1"/>
          </p:cNvSpPr>
          <p:nvPr>
            <p:ph type="ftr" sz="quarter" idx="2"/>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bg1"/>
                </a:solidFill>
                <a:latin typeface="Times New Roman" pitchFamily="18" charset="0"/>
              </a:defRPr>
            </a:lvl1pPr>
          </a:lstStyle>
          <a:p>
            <a:pPr>
              <a:defRPr/>
            </a:pPr>
            <a:endParaRPr lang="en-GB"/>
          </a:p>
        </p:txBody>
      </p:sp>
      <p:sp>
        <p:nvSpPr>
          <p:cNvPr id="16389" name="Rectangle 5"/>
          <p:cNvSpPr>
            <a:spLocks noGrp="1" noChangeArrowheads="1"/>
          </p:cNvSpPr>
          <p:nvPr>
            <p:ph type="sldNum" sz="quarter" idx="3"/>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bg1"/>
                </a:solidFill>
                <a:latin typeface="Times New Roman" pitchFamily="18" charset="0"/>
              </a:defRPr>
            </a:lvl1pPr>
          </a:lstStyle>
          <a:p>
            <a:pPr>
              <a:defRPr/>
            </a:pPr>
            <a:fld id="{A9FD65E1-DDFE-4BD7-8F29-74465FBED0F8}"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bg1"/>
                </a:solidFill>
                <a:latin typeface="Times New Roman" pitchFamily="18" charset="0"/>
              </a:defRPr>
            </a:lvl1pPr>
          </a:lstStyle>
          <a:p>
            <a:pPr>
              <a:defRPr/>
            </a:pPr>
            <a:endParaRPr lang="en-GB"/>
          </a:p>
        </p:txBody>
      </p:sp>
      <p:sp>
        <p:nvSpPr>
          <p:cNvPr id="1126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bg1"/>
                </a:solidFill>
                <a:latin typeface="Times New Roman" pitchFamily="18" charset="0"/>
              </a:defRPr>
            </a:lvl1pPr>
          </a:lstStyle>
          <a:p>
            <a:pPr>
              <a:defRPr/>
            </a:pPr>
            <a:endParaRPr lang="en-GB"/>
          </a:p>
        </p:txBody>
      </p:sp>
      <p:sp>
        <p:nvSpPr>
          <p:cNvPr id="37892" name="Rectangle 4"/>
          <p:cNvSpPr>
            <a:spLocks noGrp="1" noRot="1" noChangeAspect="1" noChangeArrowheads="1" noTextEdit="1"/>
          </p:cNvSpPr>
          <p:nvPr>
            <p:ph type="sldImg" idx="2"/>
          </p:nvPr>
        </p:nvSpPr>
        <p:spPr bwMode="auto">
          <a:xfrm>
            <a:off x="919163" y="744538"/>
            <a:ext cx="4959350" cy="37195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06463" y="4711700"/>
            <a:ext cx="4981575" cy="446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270" name="Rectangle 6"/>
          <p:cNvSpPr>
            <a:spLocks noGrp="1" noChangeArrowheads="1"/>
          </p:cNvSpPr>
          <p:nvPr>
            <p:ph type="ftr" sz="quarter" idx="4"/>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bg1"/>
                </a:solidFill>
                <a:latin typeface="Times New Roman" pitchFamily="18" charset="0"/>
              </a:defRPr>
            </a:lvl1pPr>
          </a:lstStyle>
          <a:p>
            <a:pPr>
              <a:defRPr/>
            </a:pPr>
            <a:endParaRPr lang="en-GB"/>
          </a:p>
        </p:txBody>
      </p:sp>
      <p:sp>
        <p:nvSpPr>
          <p:cNvPr id="11271" name="Rectangle 7"/>
          <p:cNvSpPr>
            <a:spLocks noGrp="1" noChangeArrowheads="1"/>
          </p:cNvSpPr>
          <p:nvPr>
            <p:ph type="sldNum" sz="quarter" idx="5"/>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bg1"/>
                </a:solidFill>
                <a:latin typeface="Times New Roman" pitchFamily="18" charset="0"/>
              </a:defRPr>
            </a:lvl1pPr>
          </a:lstStyle>
          <a:p>
            <a:pPr>
              <a:defRPr/>
            </a:pPr>
            <a:fld id="{6D79E83F-5005-407E-944E-12AEF9D0D6D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2304125-0B81-4A68-90FD-8C8C317887DC}" type="slidenum">
              <a:rPr lang="en-US" smtClean="0">
                <a:latin typeface="Arial" charset="0"/>
              </a:rPr>
              <a:pPr/>
              <a:t>1</a:t>
            </a:fld>
            <a:endParaRPr lang="en-US" smtClean="0">
              <a:latin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1132417" y="4711383"/>
            <a:ext cx="4513939" cy="4463415"/>
          </a:xfrm>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8FAE0015-455F-455A-AF4F-6C4FA80E63CB}" type="slidenum">
              <a:rPr lang="en-US" smtClean="0">
                <a:latin typeface="Arial" charset="0"/>
              </a:rPr>
              <a:pPr/>
              <a:t>11</a:t>
            </a:fld>
            <a:endParaRPr lang="en-US" smtClean="0">
              <a:latin typeface="Arial" charset="0"/>
            </a:endParaRPr>
          </a:p>
        </p:txBody>
      </p:sp>
      <p:sp>
        <p:nvSpPr>
          <p:cNvPr id="58371"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55C2D3C6-1B3C-44B7-918D-BD3793E86462}" type="slidenum">
              <a:rPr lang="en-US" sz="1200"/>
              <a:pPr algn="r" defTabSz="896938"/>
              <a:t>11</a:t>
            </a:fld>
            <a:endParaRPr lang="en-US" sz="1200"/>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p:spPr>
        <p:txBody>
          <a:bodyPr lIns="89629" tIns="44815" rIns="89629" bIns="44815"/>
          <a:lstStyle/>
          <a:p>
            <a:pPr eaLnBrk="1" hangingPunct="1">
              <a:lnSpc>
                <a:spcPct val="80000"/>
              </a:lnSpc>
            </a:pPr>
            <a:endParaRPr lang="en-US" sz="80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BF29E72D-42C5-467B-B8F0-24B7CE929229}" type="slidenum">
              <a:rPr lang="en-GB" altLang="en-US" smtClean="0"/>
              <a:pPr/>
              <a:t>12</a:t>
            </a:fld>
            <a:endParaRPr lang="en-GB" altLang="en-US" smtClean="0"/>
          </a:p>
        </p:txBody>
      </p:sp>
      <p:sp>
        <p:nvSpPr>
          <p:cNvPr id="16387" name="Rectangle 2"/>
          <p:cNvSpPr>
            <a:spLocks noGrp="1" noRot="1" noChangeAspect="1" noChangeArrowheads="1" noTextEdit="1"/>
          </p:cNvSpPr>
          <p:nvPr>
            <p:ph type="sldImg"/>
          </p:nvPr>
        </p:nvSpPr>
        <p:spPr>
          <a:xfrm>
            <a:off x="930275" y="744538"/>
            <a:ext cx="2454275" cy="1839912"/>
          </a:xfrm>
          <a:ln/>
        </p:spPr>
      </p:sp>
      <p:sp>
        <p:nvSpPr>
          <p:cNvPr id="20484" name="Rectangle 3"/>
          <p:cNvSpPr>
            <a:spLocks noGrp="1" noChangeArrowheads="1"/>
          </p:cNvSpPr>
          <p:nvPr>
            <p:ph type="body" idx="1"/>
          </p:nvPr>
        </p:nvSpPr>
        <p:spPr>
          <a:xfrm>
            <a:off x="590274" y="2800835"/>
            <a:ext cx="5542548" cy="6726129"/>
          </a:xfrm>
          <a:ln/>
          <a:extLst/>
        </p:spPr>
        <p:txBody>
          <a:bodyPr/>
          <a:lstStyle/>
          <a:p>
            <a:pPr eaLnBrk="1" hangingPunct="1">
              <a:buFont typeface="Arial" panose="020B0604020202020204" pitchFamily="34" charset="0"/>
              <a:buNone/>
              <a:defRPr/>
            </a:pPr>
            <a:r>
              <a:rPr lang="en-GB" altLang="en-US" b="1" dirty="0" smtClean="0"/>
              <a:t>Who does what – the Universities</a:t>
            </a:r>
          </a:p>
          <a:p>
            <a:pPr marL="171296" indent="-171296">
              <a:buFont typeface="Arial" panose="020B0604020202020204" pitchFamily="34" charset="0"/>
              <a:buChar char="•"/>
              <a:defRPr/>
            </a:pPr>
            <a:r>
              <a:rPr lang="en-GB" altLang="en-US" dirty="0" smtClean="0"/>
              <a:t>Students are members of the University and their College</a:t>
            </a:r>
          </a:p>
          <a:p>
            <a:pPr marL="171296" indent="-171296">
              <a:buFont typeface="Arial" panose="020B0604020202020204" pitchFamily="34" charset="0"/>
              <a:buChar char="•"/>
              <a:defRPr/>
            </a:pPr>
            <a:r>
              <a:rPr lang="en-GB" altLang="en-US" dirty="0" smtClean="0"/>
              <a:t>Universities – determine course content; organise lectures, seminars, practicals (where relevant) and projects; set and mark examinations; award degrees</a:t>
            </a:r>
          </a:p>
          <a:p>
            <a:pPr marL="171296" indent="-171296">
              <a:buFont typeface="Arial" panose="020B0604020202020204" pitchFamily="34" charset="0"/>
              <a:buChar char="•"/>
              <a:defRPr/>
            </a:pPr>
            <a:r>
              <a:rPr lang="en-GB" altLang="en-US" dirty="0" smtClean="0"/>
              <a:t>Universities’ Careers Services – available to students while at the University but also after graduation; range of services such as skills training, careers events, alumni networks as well as advice on career options, vacation placements and job applications.</a:t>
            </a:r>
          </a:p>
          <a:p>
            <a:pPr marL="171296" indent="-171296">
              <a:buFont typeface="Arial" panose="020B0604020202020204" pitchFamily="34" charset="0"/>
              <a:buChar char="•"/>
              <a:defRPr/>
            </a:pPr>
            <a:endParaRPr lang="en-GB" altLang="en-US" sz="1100" dirty="0" smtClean="0"/>
          </a:p>
        </p:txBody>
      </p:sp>
    </p:spTree>
    <p:extLst>
      <p:ext uri="{BB962C8B-B14F-4D97-AF65-F5344CB8AC3E}">
        <p14:creationId xmlns:p14="http://schemas.microsoft.com/office/powerpoint/2010/main" xmlns="" val="1998773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17611FD-4ECA-4903-9F00-2BD21D9653FE}" type="slidenum">
              <a:rPr lang="en-US" smtClean="0">
                <a:latin typeface="Arial" charset="0"/>
              </a:rPr>
              <a:pPr/>
              <a:t>13</a:t>
            </a:fld>
            <a:endParaRPr lang="en-US" smtClean="0">
              <a:latin typeface="Arial" charset="0"/>
            </a:endParaRPr>
          </a:p>
        </p:txBody>
      </p:sp>
      <p:sp>
        <p:nvSpPr>
          <p:cNvPr id="59395"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DFA15307-6A67-4D65-AE22-CB6D70A228D7}" type="slidenum">
              <a:rPr lang="en-US" sz="1200"/>
              <a:pPr algn="r" defTabSz="896938"/>
              <a:t>13</a:t>
            </a:fld>
            <a:endParaRPr lang="en-US" sz="120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p:spPr>
        <p:txBody>
          <a:bodyPr lIns="89629" tIns="44815" rIns="89629" bIns="44815"/>
          <a:lstStyle/>
          <a:p>
            <a:pPr eaLnBrk="1" hangingPunct="1">
              <a:buFontTx/>
              <a:buChar char="•"/>
            </a:pPr>
            <a:r>
              <a:rPr lang="en-US" smtClean="0">
                <a:latin typeface="Arial" charset="0"/>
              </a:rPr>
              <a:t>Students are members of both their College </a:t>
            </a:r>
            <a:r>
              <a:rPr lang="en-US" i="1" smtClean="0">
                <a:latin typeface="Arial" charset="0"/>
              </a:rPr>
              <a:t>and</a:t>
            </a:r>
            <a:r>
              <a:rPr lang="en-US" smtClean="0">
                <a:latin typeface="Arial" charset="0"/>
              </a:rPr>
              <a:t> the University</a:t>
            </a:r>
          </a:p>
          <a:p>
            <a:pPr eaLnBrk="1" hangingPunct="1">
              <a:buFontTx/>
              <a:buChar char="•"/>
            </a:pPr>
            <a:r>
              <a:rPr lang="en-US" smtClean="0">
                <a:latin typeface="Arial" charset="0"/>
              </a:rPr>
              <a:t>Colleges responsible for admitting students – apply to the University through a College</a:t>
            </a:r>
          </a:p>
          <a:p>
            <a:pPr eaLnBrk="1" hangingPunct="1">
              <a:buFontTx/>
              <a:buChar char="•"/>
            </a:pPr>
            <a:r>
              <a:rPr lang="en-US" smtClean="0">
                <a:latin typeface="Arial" charset="0"/>
              </a:rPr>
              <a:t>College decides whether or not to make you an offer and, if so, what that offer will be but it’s the University that awards degrees at the end of studies</a:t>
            </a:r>
          </a:p>
          <a:p>
            <a:pPr eaLnBrk="1" hangingPunct="1"/>
            <a:endParaRPr lang="en-US" smtClean="0">
              <a:latin typeface="Arial" charset="0"/>
            </a:endParaRPr>
          </a:p>
          <a:p>
            <a:pPr eaLnBrk="1" hangingPunct="1"/>
            <a:r>
              <a:rPr lang="en-US" smtClean="0">
                <a:latin typeface="Arial" charset="0"/>
              </a:rPr>
              <a:t>Colleges:</a:t>
            </a:r>
          </a:p>
          <a:p>
            <a:pPr eaLnBrk="1" hangingPunct="1">
              <a:buFontTx/>
              <a:buChar char="•"/>
            </a:pPr>
            <a:r>
              <a:rPr lang="en-US" smtClean="0">
                <a:latin typeface="Arial" charset="0"/>
              </a:rPr>
              <a:t>are students’ primary community</a:t>
            </a:r>
          </a:p>
          <a:p>
            <a:pPr eaLnBrk="1" hangingPunct="1">
              <a:buFontTx/>
              <a:buChar char="•"/>
            </a:pPr>
            <a:r>
              <a:rPr lang="en-US" smtClean="0">
                <a:latin typeface="Arial" charset="0"/>
              </a:rPr>
              <a:t>provide accommodation (halls of residence)</a:t>
            </a:r>
          </a:p>
          <a:p>
            <a:pPr eaLnBrk="1" hangingPunct="1">
              <a:buFontTx/>
              <a:buChar char="•"/>
            </a:pPr>
            <a:r>
              <a:rPr lang="en-US" smtClean="0">
                <a:latin typeface="Arial" charset="0"/>
              </a:rPr>
              <a:t>are centres of social life (‘mini campus’) – lots of social activities and facilities to use at very low cost/free</a:t>
            </a:r>
          </a:p>
          <a:p>
            <a:pPr eaLnBrk="1" hangingPunct="1">
              <a:buFontTx/>
              <a:buChar char="•"/>
            </a:pPr>
            <a:r>
              <a:rPr lang="en-US" smtClean="0">
                <a:latin typeface="Arial" charset="0"/>
              </a:rPr>
              <a:t>are responsible for organising tutorials/supervisions (not always with tutors/supervisors at own College – where a relevant subject specialist is based at another College, will go to them for some tutorials/supervisions)</a:t>
            </a:r>
          </a:p>
          <a:p>
            <a:pPr eaLnBrk="1" hangingPunct="1">
              <a:buFontTx/>
              <a:buChar char="•"/>
            </a:pPr>
            <a:endParaRPr lang="en-US" smtClean="0">
              <a:latin typeface="Arial" charset="0"/>
            </a:endParaRPr>
          </a:p>
          <a:p>
            <a:pPr eaLnBrk="1" hangingPunct="1">
              <a:buFontTx/>
              <a:buChar char="•"/>
            </a:pPr>
            <a:r>
              <a:rPr lang="en-US" smtClean="0">
                <a:latin typeface="Arial" charset="0"/>
              </a:rPr>
              <a:t>29 undergraduate Colleges at Cambridge, 30 at Oxford</a:t>
            </a:r>
          </a:p>
          <a:p>
            <a:pPr eaLnBrk="1" hangingPunct="1">
              <a:buFontTx/>
              <a:buChar char="•"/>
            </a:pPr>
            <a:endParaRPr lang="en-US" smtClean="0">
              <a:latin typeface="Arial" charset="0"/>
            </a:endParaRPr>
          </a:p>
          <a:p>
            <a:pPr eaLnBrk="1" hangingPunct="1">
              <a:buFontTx/>
              <a:buChar char="•"/>
            </a:pPr>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198279A-6527-4F70-8391-7DF582E6099F}" type="slidenum">
              <a:rPr lang="en-US" smtClean="0">
                <a:latin typeface="Arial" charset="0"/>
              </a:rPr>
              <a:pPr/>
              <a:t>14</a:t>
            </a:fld>
            <a:endParaRPr lang="en-US" smtClean="0">
              <a:latin typeface="Arial" charset="0"/>
            </a:endParaRPr>
          </a:p>
        </p:txBody>
      </p:sp>
      <p:sp>
        <p:nvSpPr>
          <p:cNvPr id="62467"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E2F5BBFC-27E3-4577-9E98-395EF7106141}" type="slidenum">
              <a:rPr lang="en-US" sz="1200"/>
              <a:pPr algn="r" defTabSz="896938"/>
              <a:t>14</a:t>
            </a:fld>
            <a:endParaRPr lang="en-US" sz="1200"/>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p:spPr>
        <p:txBody>
          <a:bodyPr lIns="89629" tIns="44815" rIns="89629" bIns="44815"/>
          <a:lstStyle/>
          <a:p>
            <a:pPr eaLnBrk="1" hangingPunct="1">
              <a:buFontTx/>
              <a:buChar char="•"/>
            </a:pPr>
            <a:r>
              <a:rPr lang="en-GB" smtClean="0">
                <a:latin typeface="Arial" charset="0"/>
              </a:rPr>
              <a:t>Whatever your College, the lectures you go to, the coursework you do and exams you sit will be exactly the same</a:t>
            </a:r>
          </a:p>
          <a:p>
            <a:pPr eaLnBrk="1" hangingPunct="1">
              <a:buFontTx/>
              <a:buChar char="•"/>
            </a:pPr>
            <a:r>
              <a:rPr lang="en-GB" smtClean="0">
                <a:latin typeface="Arial" charset="0"/>
              </a:rPr>
              <a:t>Entry requirements are broadly similar across all Colleges but there may be differences in subject preferences and arrangements before and at interview – no Colleges are ‘easier’ to get into</a:t>
            </a:r>
          </a:p>
          <a:p>
            <a:pPr eaLnBrk="1" hangingPunct="1">
              <a:buFontTx/>
              <a:buChar char="•"/>
            </a:pPr>
            <a:r>
              <a:rPr lang="en-GB" smtClean="0">
                <a:latin typeface="Arial" charset="0"/>
              </a:rPr>
              <a:t>Colleges are more alike than they are different – differences are in ambiance, not educational opportunities</a:t>
            </a:r>
          </a:p>
          <a:p>
            <a:pPr eaLnBrk="1" hangingPunct="1">
              <a:buFontTx/>
              <a:buChar char="•"/>
            </a:pPr>
            <a:r>
              <a:rPr lang="en-GB" smtClean="0">
                <a:latin typeface="Arial" charset="0"/>
              </a:rPr>
              <a:t>Think of choosing a College in terms of choosing a home – what sort of environment, facilities, accommodation options most appeal to you?</a:t>
            </a:r>
          </a:p>
          <a:p>
            <a:pPr eaLnBrk="1" hangingPunct="1">
              <a:buFontTx/>
              <a:buChar char="•"/>
            </a:pPr>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0AA220C-F469-458B-88C9-CAEA2F6819EE}" type="slidenum">
              <a:rPr lang="en-US" smtClean="0">
                <a:latin typeface="Arial" charset="0"/>
              </a:rPr>
              <a:pPr/>
              <a:t>15</a:t>
            </a:fld>
            <a:endParaRPr lang="en-US" smtClean="0">
              <a:latin typeface="Arial" charset="0"/>
            </a:endParaRPr>
          </a:p>
        </p:txBody>
      </p:sp>
      <p:sp>
        <p:nvSpPr>
          <p:cNvPr id="63491"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00CDF55D-B77F-4CFB-B156-C6AF474B23D2}" type="slidenum">
              <a:rPr lang="en-US" sz="1200"/>
              <a:pPr algn="r" defTabSz="896938"/>
              <a:t>15</a:t>
            </a:fld>
            <a:endParaRPr lang="en-US" sz="120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p:spPr>
        <p:txBody>
          <a:bodyPr lIns="89629" tIns="44815" rIns="89629" bIns="44815"/>
          <a:lstStyle/>
          <a:p>
            <a:pPr eaLnBrk="1" hangingPunct="1">
              <a:lnSpc>
                <a:spcPct val="80000"/>
              </a:lnSpc>
            </a:pPr>
            <a:endParaRPr lang="en-US" sz="80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3848645" y="9421044"/>
            <a:ext cx="2944283" cy="495935"/>
          </a:xfrm>
          <a:prstGeom prst="rect">
            <a:avLst/>
          </a:prstGeom>
          <a:noFill/>
          <a:ln w="9525">
            <a:noFill/>
            <a:miter lim="800000"/>
            <a:headEnd/>
            <a:tailEnd/>
          </a:ln>
        </p:spPr>
        <p:txBody>
          <a:bodyPr anchor="b"/>
          <a:lstStyle/>
          <a:p>
            <a:pPr algn="r"/>
            <a:fld id="{C3728513-9AFB-436D-9230-44953515EC97}" type="slidenum">
              <a:rPr lang="en-GB" sz="1200">
                <a:solidFill>
                  <a:srgbClr val="000000"/>
                </a:solidFill>
              </a:rPr>
              <a:pPr algn="r"/>
              <a:t>16</a:t>
            </a:fld>
            <a:endParaRPr lang="en-GB" sz="1200">
              <a:solidFill>
                <a:srgbClr val="000000"/>
              </a:solidFill>
            </a:endParaRPr>
          </a:p>
        </p:txBody>
      </p:sp>
      <p:sp>
        <p:nvSpPr>
          <p:cNvPr id="53251" name="Rectangle 2"/>
          <p:cNvSpPr>
            <a:spLocks noGrp="1" noRot="1" noChangeAspect="1" noChangeArrowheads="1" noTextEdit="1"/>
          </p:cNvSpPr>
          <p:nvPr>
            <p:ph type="sldImg"/>
          </p:nvPr>
        </p:nvSpPr>
        <p:spPr>
          <a:xfrm>
            <a:off x="930275" y="744538"/>
            <a:ext cx="2317750" cy="1739900"/>
          </a:xfrm>
          <a:ln/>
        </p:spPr>
      </p:sp>
      <p:sp>
        <p:nvSpPr>
          <p:cNvPr id="53252" name="Rectangle 3"/>
          <p:cNvSpPr>
            <a:spLocks noGrp="1" noChangeArrowheads="1"/>
          </p:cNvSpPr>
          <p:nvPr>
            <p:ph type="body" idx="1"/>
          </p:nvPr>
        </p:nvSpPr>
        <p:spPr>
          <a:xfrm>
            <a:off x="589801" y="2584717"/>
            <a:ext cx="5542550" cy="6906928"/>
          </a:xfrm>
          <a:noFill/>
          <a:ln/>
        </p:spPr>
        <p:txBody>
          <a:bodyPr/>
          <a:lstStyle/>
          <a:p>
            <a:pPr eaLnBrk="1" hangingPunct="1">
              <a:lnSpc>
                <a:spcPct val="90000"/>
              </a:lnSpc>
            </a:pPr>
            <a:endParaRPr lang="en-US" b="1"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126A9103-D5CD-4635-9236-4ADBF5DF237D}" type="slidenum">
              <a:rPr lang="en-US" smtClean="0">
                <a:latin typeface="Arial" charset="0"/>
              </a:rPr>
              <a:pPr/>
              <a:t>22</a:t>
            </a:fld>
            <a:endParaRPr lang="en-US" smtClean="0">
              <a:latin typeface="Arial" charset="0"/>
            </a:endParaRPr>
          </a:p>
        </p:txBody>
      </p:sp>
      <p:sp>
        <p:nvSpPr>
          <p:cNvPr id="66563"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16C20F52-E4B6-46F7-90F0-24B3387DCC0E}" type="slidenum">
              <a:rPr lang="en-US" sz="1200"/>
              <a:pPr algn="r" defTabSz="896938"/>
              <a:t>22</a:t>
            </a:fld>
            <a:endParaRPr lang="en-US" sz="1200"/>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p:spPr>
        <p:txBody>
          <a:bodyPr lIns="89629" tIns="44815" rIns="89629" bIns="44815"/>
          <a:lstStyle/>
          <a:p>
            <a:pPr eaLnBrk="1" hangingPunct="1">
              <a:buFontTx/>
              <a:buChar char="•"/>
            </a:pP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9874A20-D3AB-4879-9B86-F2CC9E11DCD0}" type="slidenum">
              <a:rPr lang="en-US" smtClean="0">
                <a:latin typeface="Arial" charset="0"/>
              </a:rPr>
              <a:pPr/>
              <a:t>23</a:t>
            </a:fld>
            <a:endParaRPr lang="en-US" smtClean="0">
              <a:latin typeface="Arial" charset="0"/>
            </a:endParaRPr>
          </a:p>
        </p:txBody>
      </p:sp>
      <p:sp>
        <p:nvSpPr>
          <p:cNvPr id="68611"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B4932275-BE7D-4AE2-AD97-1F851D803C14}" type="slidenum">
              <a:rPr lang="en-US" sz="1200"/>
              <a:pPr algn="r" defTabSz="896938"/>
              <a:t>23</a:t>
            </a:fld>
            <a:endParaRPr lang="en-US" sz="1200"/>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p:spPr>
        <p:txBody>
          <a:bodyPr lIns="89629" tIns="44815" rIns="89629" bIns="44815"/>
          <a:lstStyle/>
          <a:p>
            <a:pPr eaLnBrk="1" hangingPunct="1">
              <a:buFontTx/>
              <a:buChar char="•"/>
            </a:pPr>
            <a:r>
              <a:rPr lang="en-US" smtClean="0">
                <a:latin typeface="Arial" charset="0"/>
              </a:rPr>
              <a:t>Re-read submitted written work/personal statement/school work so far</a:t>
            </a:r>
          </a:p>
          <a:p>
            <a:pPr eaLnBrk="1" hangingPunct="1">
              <a:buFontTx/>
              <a:buChar char="•"/>
            </a:pPr>
            <a:r>
              <a:rPr lang="en-US" smtClean="0">
                <a:latin typeface="Arial" charset="0"/>
              </a:rPr>
              <a:t>This is an opportunity for you to see how the supervision teaching style suits you</a:t>
            </a:r>
          </a:p>
          <a:p>
            <a:pPr eaLnBrk="1" hangingPunct="1">
              <a:buFontTx/>
              <a:buChar char="•"/>
            </a:pPr>
            <a:r>
              <a:rPr lang="en-US" smtClean="0">
                <a:latin typeface="Arial" charset="0"/>
              </a:rPr>
              <a:t>You WILL get stuck. Take the time to check over your work/argument. </a:t>
            </a:r>
          </a:p>
          <a:p>
            <a:pPr eaLnBrk="1" hangingPunct="1">
              <a:buFontTx/>
              <a:buChar char="•"/>
            </a:pPr>
            <a:r>
              <a:rPr lang="en-US" smtClean="0">
                <a:latin typeface="Arial" charset="0"/>
              </a:rPr>
              <a:t>Try to enjoy it – let them see that you are excited about the course</a:t>
            </a:r>
          </a:p>
          <a:p>
            <a:pPr eaLnBrk="1" hangingPunct="1">
              <a:buFontTx/>
              <a:buChar char="•"/>
            </a:pPr>
            <a:r>
              <a:rPr lang="en-US" smtClean="0">
                <a:latin typeface="Arial" charset="0"/>
              </a:rPr>
              <a:t>Interviews in Action – horribly cheesey, but gives you an idea of how it’ll go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Discuss!</a:t>
            </a:r>
            <a:endParaRPr lang="en-GB" dirty="0"/>
          </a:p>
        </p:txBody>
      </p:sp>
      <p:sp>
        <p:nvSpPr>
          <p:cNvPr id="4" name="Slide Number Placeholder 3"/>
          <p:cNvSpPr>
            <a:spLocks noGrp="1"/>
          </p:cNvSpPr>
          <p:nvPr>
            <p:ph type="sldNum" sz="quarter" idx="10"/>
          </p:nvPr>
        </p:nvSpPr>
        <p:spPr/>
        <p:txBody>
          <a:bodyPr/>
          <a:lstStyle/>
          <a:p>
            <a:pPr>
              <a:defRPr/>
            </a:pPr>
            <a:fld id="{19BA9997-C8F0-4FF0-A30F-D7DFCCCDD16D}" type="slidenum">
              <a:rPr lang="en-GB" smtClean="0"/>
              <a:pPr>
                <a:defRPr/>
              </a:pPr>
              <a:t>25</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077DF78-237C-43BF-86AB-CCC07E7A0D44}" type="slidenum">
              <a:rPr lang="en-US" smtClean="0">
                <a:latin typeface="Arial" charset="0"/>
              </a:rPr>
              <a:pPr/>
              <a:t>26</a:t>
            </a:fld>
            <a:endParaRPr lang="en-US" smtClean="0">
              <a:latin typeface="Arial" charset="0"/>
            </a:endParaRPr>
          </a:p>
        </p:txBody>
      </p:sp>
      <p:sp>
        <p:nvSpPr>
          <p:cNvPr id="69635"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580C6EA8-3C13-4F8B-BCBA-DC3FBE38D8AC}" type="slidenum">
              <a:rPr lang="en-US" sz="1200"/>
              <a:pPr algn="r" defTabSz="896938"/>
              <a:t>26</a:t>
            </a:fld>
            <a:endParaRPr lang="en-US" sz="120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lIns="89629" tIns="44815" rIns="89629" bIns="44815"/>
          <a:lstStyle/>
          <a:p>
            <a:pPr eaLnBrk="1" hangingPunct="1">
              <a:buFontTx/>
              <a:buChar char="•"/>
            </a:pP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BDB6D38-D679-4453-90E9-7BE21B343BDB}" type="slidenum">
              <a:rPr lang="en-GB" smtClean="0"/>
              <a:pPr/>
              <a:t>2</a:t>
            </a:fld>
            <a:endParaRPr lang="en-GB" smtClean="0"/>
          </a:p>
        </p:txBody>
      </p:sp>
      <p:sp>
        <p:nvSpPr>
          <p:cNvPr id="28675" name="Rectangle 2"/>
          <p:cNvSpPr>
            <a:spLocks noGrp="1" noRot="1" noChangeAspect="1" noChangeArrowheads="1" noTextEdit="1"/>
          </p:cNvSpPr>
          <p:nvPr>
            <p:ph type="sldImg"/>
          </p:nvPr>
        </p:nvSpPr>
        <p:spPr>
          <a:xfrm>
            <a:off x="919163" y="744538"/>
            <a:ext cx="4959350" cy="3721100"/>
          </a:xfrm>
          <a:ln/>
        </p:spPr>
      </p:sp>
      <p:sp>
        <p:nvSpPr>
          <p:cNvPr id="28676" name="Rectangle 3"/>
          <p:cNvSpPr>
            <a:spLocks noGrp="1" noChangeArrowheads="1"/>
          </p:cNvSpPr>
          <p:nvPr>
            <p:ph type="body" idx="1"/>
          </p:nvPr>
        </p:nvSpPr>
        <p:spPr>
          <a:noFill/>
          <a:ln/>
        </p:spPr>
        <p:txBody>
          <a:bodyPr/>
          <a:lstStyle/>
          <a:p>
            <a:pPr eaLnBrk="1" hangingPunct="1">
              <a:buFontTx/>
              <a:buChar char="•"/>
            </a:pPr>
            <a:r>
              <a:rPr lang="en-GB" smtClean="0"/>
              <a:t>Very little coursework</a:t>
            </a:r>
            <a:endParaRPr lang="en-US" smtClean="0"/>
          </a:p>
          <a:p>
            <a:pPr eaLnBrk="1" hangingPunct="1">
              <a:buFontTx/>
              <a:buChar char="•"/>
            </a:pPr>
            <a:r>
              <a:rPr lang="en-GB" smtClean="0"/>
              <a:t>C.f. 10 week terms – quite intense/long holidays for working, studying, travel</a:t>
            </a:r>
          </a:p>
          <a:p>
            <a:pPr eaLnBrk="1" hangingPunct="1">
              <a:buFontTx/>
              <a:buChar char="•"/>
            </a:pPr>
            <a:r>
              <a:rPr lang="en-GB" smtClean="0"/>
              <a:t>levels of teaching – lectures, seminars, supervisions</a:t>
            </a:r>
          </a:p>
          <a:p>
            <a:pPr eaLnBrk="1" hangingPunct="1">
              <a:buFontTx/>
              <a:buChar char="•"/>
            </a:pPr>
            <a:r>
              <a:rPr lang="en-GB" smtClean="0"/>
              <a:t>Supervisions are big selling point – independent to lectures in many arts subjects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Need to emphasise</a:t>
            </a:r>
            <a:r>
              <a:rPr lang="en-GB" baseline="0" dirty="0" smtClean="0"/>
              <a:t> that it’s a competition – students can be excellent and still not get a place.</a:t>
            </a:r>
            <a:endParaRPr lang="en-GB" dirty="0"/>
          </a:p>
        </p:txBody>
      </p:sp>
      <p:sp>
        <p:nvSpPr>
          <p:cNvPr id="4" name="Slide Number Placeholder 3"/>
          <p:cNvSpPr>
            <a:spLocks noGrp="1"/>
          </p:cNvSpPr>
          <p:nvPr>
            <p:ph type="sldNum" sz="quarter" idx="10"/>
          </p:nvPr>
        </p:nvSpPr>
        <p:spPr/>
        <p:txBody>
          <a:bodyPr/>
          <a:lstStyle/>
          <a:p>
            <a:fld id="{E614410B-4096-48CE-9A9A-9C3A861139F8}" type="slidenum">
              <a:rPr lang="en-GB" smtClean="0"/>
              <a:pPr/>
              <a:t>27</a:t>
            </a:fld>
            <a:endParaRPr lang="en-GB"/>
          </a:p>
        </p:txBody>
      </p:sp>
    </p:spTree>
    <p:extLst>
      <p:ext uri="{BB962C8B-B14F-4D97-AF65-F5344CB8AC3E}">
        <p14:creationId xmlns:p14="http://schemas.microsoft.com/office/powerpoint/2010/main" xmlns="" val="15608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E23596E5-C66D-455C-890B-770EC8779502}" type="slidenum">
              <a:rPr lang="en-US" smtClean="0">
                <a:latin typeface="Arial" charset="0"/>
              </a:rPr>
              <a:pPr>
                <a:defRPr/>
              </a:pPr>
              <a:t>28</a:t>
            </a:fld>
            <a:endParaRPr lang="en-US" smtClean="0">
              <a:latin typeface="Arial" charset="0"/>
            </a:endParaRPr>
          </a:p>
        </p:txBody>
      </p:sp>
      <p:sp>
        <p:nvSpPr>
          <p:cNvPr id="68611" name="Rectangle 7"/>
          <p:cNvSpPr txBox="1">
            <a:spLocks noGrp="1" noChangeArrowheads="1"/>
          </p:cNvSpPr>
          <p:nvPr/>
        </p:nvSpPr>
        <p:spPr bwMode="auto">
          <a:xfrm>
            <a:off x="3848645" y="9421044"/>
            <a:ext cx="2944283" cy="495935"/>
          </a:xfrm>
          <a:prstGeom prst="rect">
            <a:avLst/>
          </a:prstGeom>
          <a:noFill/>
          <a:ln w="9525">
            <a:noFill/>
            <a:miter lim="800000"/>
            <a:headEnd/>
            <a:tailEnd/>
          </a:ln>
        </p:spPr>
        <p:txBody>
          <a:bodyPr lIns="89629" tIns="44815" rIns="89629" bIns="44815" anchor="b"/>
          <a:lstStyle/>
          <a:p>
            <a:pPr algn="r" defTabSz="896938"/>
            <a:fld id="{C81ABE12-F8F8-4A28-8F28-6418273A7B12}" type="slidenum">
              <a:rPr lang="en-US" sz="1200"/>
              <a:pPr algn="r" defTabSz="896938"/>
              <a:t>28</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lIns="89629" tIns="44815" rIns="89629" bIns="44815" numCol="1" anchor="t" anchorCtr="0" compatLnSpc="1">
            <a:prstTxWarp prst="textNoShape">
              <a:avLst/>
            </a:prstTxWarp>
          </a:bodyPr>
          <a:lstStyle/>
          <a:p>
            <a:pPr eaLnBrk="1" hangingPunct="1">
              <a:buFontTx/>
              <a:buChar char="•"/>
            </a:pPr>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1817870-9D89-474D-ACB6-0ED376E632AA}" type="slidenum">
              <a:rPr lang="en-US" smtClean="0">
                <a:latin typeface="Arial" charset="0"/>
              </a:rPr>
              <a:pPr/>
              <a:t>29</a:t>
            </a:fld>
            <a:endParaRPr lang="en-US" smtClean="0">
              <a:latin typeface="Arial" charset="0"/>
            </a:endParaRPr>
          </a:p>
        </p:txBody>
      </p:sp>
      <p:sp>
        <p:nvSpPr>
          <p:cNvPr id="70659"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86007C70-FA9F-41D0-86CC-7525DF7669D1}" type="slidenum">
              <a:rPr lang="en-US" sz="1200"/>
              <a:pPr algn="r" defTabSz="896938"/>
              <a:t>29</a:t>
            </a:fld>
            <a:endParaRPr lang="en-US" sz="1200"/>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p:spPr>
        <p:txBody>
          <a:bodyPr lIns="89629" tIns="44815" rIns="89629" bIns="44815"/>
          <a:lstStyle/>
          <a:p>
            <a:pPr eaLnBrk="1" hangingPunct="1">
              <a:lnSpc>
                <a:spcPct val="80000"/>
              </a:lnSpc>
            </a:pPr>
            <a:r>
              <a:rPr lang="en-GB" sz="800" dirty="0" smtClean="0">
                <a:latin typeface="Arial" charset="0"/>
              </a:rPr>
              <a:t>Exam </a:t>
            </a:r>
            <a:r>
              <a:rPr lang="en-GB" sz="800" dirty="0" err="1" smtClean="0">
                <a:latin typeface="Arial" charset="0"/>
              </a:rPr>
              <a:t>resits</a:t>
            </a:r>
            <a:r>
              <a:rPr lang="en-GB" sz="800" dirty="0" smtClean="0">
                <a:latin typeface="Arial" charset="0"/>
              </a:rPr>
              <a:t>: </a:t>
            </a:r>
          </a:p>
          <a:p>
            <a:pPr eaLnBrk="1" hangingPunct="1">
              <a:lnSpc>
                <a:spcPct val="80000"/>
              </a:lnSpc>
              <a:buFontTx/>
              <a:buChar char="•"/>
            </a:pPr>
            <a:r>
              <a:rPr lang="en-GB" sz="800" dirty="0" smtClean="0">
                <a:latin typeface="Arial" charset="0"/>
              </a:rPr>
              <a:t>Recognise even very capable students may have ‘bad days’ when an exam doesn’t go to plan</a:t>
            </a:r>
          </a:p>
          <a:p>
            <a:pPr eaLnBrk="1" hangingPunct="1">
              <a:lnSpc>
                <a:spcPct val="80000"/>
              </a:lnSpc>
              <a:buFontTx/>
              <a:buChar char="•"/>
            </a:pPr>
            <a:r>
              <a:rPr lang="en-GB" sz="800" dirty="0" smtClean="0">
                <a:latin typeface="Arial" charset="0"/>
              </a:rPr>
              <a:t>A student’s application unlikely be adversely affected by their </a:t>
            </a:r>
            <a:r>
              <a:rPr lang="en-GB" sz="800" dirty="0" err="1" smtClean="0">
                <a:latin typeface="Arial" charset="0"/>
              </a:rPr>
              <a:t>resitting</a:t>
            </a:r>
            <a:r>
              <a:rPr lang="en-GB" sz="800" dirty="0" smtClean="0">
                <a:latin typeface="Arial" charset="0"/>
              </a:rPr>
              <a:t> one or two modules</a:t>
            </a:r>
          </a:p>
          <a:p>
            <a:pPr eaLnBrk="1" hangingPunct="1">
              <a:lnSpc>
                <a:spcPct val="80000"/>
              </a:lnSpc>
              <a:buFontTx/>
              <a:buChar char="•"/>
            </a:pPr>
            <a:r>
              <a:rPr lang="en-GB" sz="800" smtClean="0">
                <a:latin typeface="Arial" charset="0"/>
              </a:rPr>
              <a:t>However, would be concern about student’s potential to be successful at Oxford/Cambridge if they need </a:t>
            </a:r>
            <a:r>
              <a:rPr lang="en-GB" sz="800" dirty="0" err="1" smtClean="0">
                <a:latin typeface="Arial" charset="0"/>
              </a:rPr>
              <a:t>resit</a:t>
            </a:r>
            <a:r>
              <a:rPr lang="en-GB" sz="800" dirty="0" smtClean="0">
                <a:latin typeface="Arial" charset="0"/>
              </a:rPr>
              <a:t> numerous exams, particularly where only marginal improvement achieved</a:t>
            </a:r>
          </a:p>
          <a:p>
            <a:pPr eaLnBrk="1" hangingPunct="1">
              <a:lnSpc>
                <a:spcPct val="80000"/>
              </a:lnSpc>
              <a:buFontTx/>
              <a:buChar char="•"/>
            </a:pPr>
            <a:endParaRPr lang="en-GB" sz="800" dirty="0" smtClean="0">
              <a:latin typeface="Arial" charset="0"/>
            </a:endParaRPr>
          </a:p>
          <a:p>
            <a:pPr eaLnBrk="1" hangingPunct="1">
              <a:lnSpc>
                <a:spcPct val="80000"/>
              </a:lnSpc>
            </a:pPr>
            <a:r>
              <a:rPr lang="en-GB" sz="800" dirty="0" smtClean="0">
                <a:latin typeface="Arial" charset="0"/>
              </a:rPr>
              <a:t>Minimum GCSE requirement:</a:t>
            </a:r>
          </a:p>
          <a:p>
            <a:pPr eaLnBrk="1" hangingPunct="1">
              <a:lnSpc>
                <a:spcPct val="80000"/>
              </a:lnSpc>
              <a:buFontTx/>
              <a:buChar char="•"/>
            </a:pPr>
            <a:r>
              <a:rPr lang="en-GB" sz="800" dirty="0" smtClean="0">
                <a:latin typeface="Arial" charset="0"/>
              </a:rPr>
              <a:t>Only GCSE requirements for Medicine (both), Biomedical Sciences (Ox), Vet Med (Cam)</a:t>
            </a:r>
          </a:p>
          <a:p>
            <a:pPr eaLnBrk="1" hangingPunct="1">
              <a:lnSpc>
                <a:spcPct val="80000"/>
              </a:lnSpc>
              <a:buFontTx/>
              <a:buChar char="•"/>
            </a:pPr>
            <a:r>
              <a:rPr lang="en-GB" sz="800" dirty="0" smtClean="0">
                <a:latin typeface="Arial" charset="0"/>
              </a:rPr>
              <a:t>Would expect GCSEs in subjects most relevant to course applied for to be strongest</a:t>
            </a:r>
          </a:p>
          <a:p>
            <a:pPr eaLnBrk="1" hangingPunct="1">
              <a:lnSpc>
                <a:spcPct val="80000"/>
              </a:lnSpc>
              <a:buFontTx/>
              <a:buChar char="•"/>
            </a:pPr>
            <a:r>
              <a:rPr lang="en-GB" sz="800" dirty="0" smtClean="0">
                <a:latin typeface="Arial" charset="0"/>
              </a:rPr>
              <a:t>GCSEs looked at but in context of the school’s performance</a:t>
            </a:r>
          </a:p>
          <a:p>
            <a:pPr eaLnBrk="1" hangingPunct="1">
              <a:lnSpc>
                <a:spcPct val="80000"/>
              </a:lnSpc>
              <a:buFontTx/>
              <a:buChar char="•"/>
            </a:pPr>
            <a:endParaRPr lang="en-GB" sz="800" dirty="0" smtClean="0">
              <a:latin typeface="Arial" charset="0"/>
            </a:endParaRPr>
          </a:p>
          <a:p>
            <a:pPr eaLnBrk="1" hangingPunct="1">
              <a:lnSpc>
                <a:spcPct val="80000"/>
              </a:lnSpc>
            </a:pPr>
            <a:r>
              <a:rPr lang="en-GB" sz="800" dirty="0" smtClean="0">
                <a:latin typeface="Arial" charset="0"/>
              </a:rPr>
              <a:t>Colleges and subjects:</a:t>
            </a:r>
          </a:p>
          <a:p>
            <a:pPr eaLnBrk="1" hangingPunct="1">
              <a:lnSpc>
                <a:spcPct val="80000"/>
              </a:lnSpc>
              <a:buFontTx/>
              <a:buChar char="•"/>
            </a:pPr>
            <a:r>
              <a:rPr lang="en-GB" sz="800" dirty="0" smtClean="0">
                <a:latin typeface="Arial" charset="0"/>
              </a:rPr>
              <a:t>Universities determine course content</a:t>
            </a:r>
          </a:p>
          <a:p>
            <a:pPr eaLnBrk="1" hangingPunct="1">
              <a:lnSpc>
                <a:spcPct val="80000"/>
              </a:lnSpc>
              <a:buFontTx/>
              <a:buChar char="•"/>
            </a:pPr>
            <a:r>
              <a:rPr lang="en-GB" sz="800" dirty="0" smtClean="0">
                <a:latin typeface="Arial" charset="0"/>
              </a:rPr>
              <a:t>Students from all Colleges on same course attend same lectures, classes, seminars, </a:t>
            </a:r>
            <a:r>
              <a:rPr lang="en-GB" sz="800" dirty="0" err="1" smtClean="0">
                <a:latin typeface="Arial" charset="0"/>
              </a:rPr>
              <a:t>practicals</a:t>
            </a:r>
            <a:r>
              <a:rPr lang="en-GB" sz="800" dirty="0" smtClean="0">
                <a:latin typeface="Arial" charset="0"/>
              </a:rPr>
              <a:t> together</a:t>
            </a:r>
          </a:p>
          <a:p>
            <a:pPr eaLnBrk="1" hangingPunct="1">
              <a:lnSpc>
                <a:spcPct val="80000"/>
              </a:lnSpc>
              <a:buFontTx/>
              <a:buChar char="•"/>
            </a:pPr>
            <a:r>
              <a:rPr lang="en-GB" sz="800" dirty="0" smtClean="0">
                <a:latin typeface="Arial" charset="0"/>
              </a:rPr>
              <a:t>Therefore, no Colleges ‘better’ for any subjects</a:t>
            </a:r>
          </a:p>
          <a:p>
            <a:pPr eaLnBrk="1" hangingPunct="1">
              <a:lnSpc>
                <a:spcPct val="80000"/>
              </a:lnSpc>
              <a:buFontTx/>
              <a:buChar char="•"/>
            </a:pPr>
            <a:endParaRPr lang="en-GB" sz="800" dirty="0" smtClean="0">
              <a:latin typeface="Arial" charset="0"/>
            </a:endParaRPr>
          </a:p>
          <a:p>
            <a:pPr eaLnBrk="1" hangingPunct="1">
              <a:lnSpc>
                <a:spcPct val="80000"/>
              </a:lnSpc>
            </a:pPr>
            <a:r>
              <a:rPr lang="en-GB" sz="800" dirty="0" smtClean="0">
                <a:latin typeface="Arial" charset="0"/>
              </a:rPr>
              <a:t>Typical offer:</a:t>
            </a:r>
          </a:p>
          <a:p>
            <a:pPr eaLnBrk="1" hangingPunct="1">
              <a:lnSpc>
                <a:spcPct val="80000"/>
              </a:lnSpc>
              <a:buFontTx/>
              <a:buChar char="•"/>
            </a:pPr>
            <a:r>
              <a:rPr lang="en-GB" sz="800" dirty="0" smtClean="0">
                <a:latin typeface="Arial" charset="0"/>
              </a:rPr>
              <a:t>Arts/Humanities/PBS - A*AA</a:t>
            </a:r>
          </a:p>
          <a:p>
            <a:pPr eaLnBrk="1" hangingPunct="1">
              <a:lnSpc>
                <a:spcPct val="80000"/>
              </a:lnSpc>
              <a:buFontTx/>
              <a:buChar char="•"/>
            </a:pPr>
            <a:r>
              <a:rPr lang="en-GB" sz="800" dirty="0" smtClean="0">
                <a:latin typeface="Arial" charset="0"/>
              </a:rPr>
              <a:t>Sciences (exc. PBS) - A*A*A as of 2015 entry</a:t>
            </a:r>
          </a:p>
          <a:p>
            <a:pPr eaLnBrk="1" hangingPunct="1">
              <a:lnSpc>
                <a:spcPct val="80000"/>
              </a:lnSpc>
              <a:buFontTx/>
              <a:buChar char="•"/>
            </a:pPr>
            <a:r>
              <a:rPr lang="en-GB" sz="800" dirty="0" smtClean="0">
                <a:latin typeface="Arial" charset="0"/>
              </a:rPr>
              <a:t>IB 40-42 overall, 7,7,6-7,7,7 HL</a:t>
            </a:r>
          </a:p>
          <a:p>
            <a:pPr eaLnBrk="1" hangingPunct="1">
              <a:lnSpc>
                <a:spcPct val="80000"/>
              </a:lnSpc>
              <a:buFontTx/>
              <a:buChar char="•"/>
            </a:pPr>
            <a:r>
              <a:rPr lang="en-GB" sz="800" dirty="0" smtClean="0">
                <a:latin typeface="Arial" charset="0"/>
              </a:rPr>
              <a:t>Maths 1,1 @ STEP II &amp; III</a:t>
            </a:r>
          </a:p>
          <a:p>
            <a:pPr eaLnBrk="1" hangingPunct="1">
              <a:lnSpc>
                <a:spcPct val="80000"/>
              </a:lnSpc>
            </a:pPr>
            <a:endParaRPr lang="en-GB" sz="800" dirty="0" smtClean="0">
              <a:latin typeface="Arial" charset="0"/>
            </a:endParaRPr>
          </a:p>
          <a:p>
            <a:pPr eaLnBrk="1" hangingPunct="1">
              <a:lnSpc>
                <a:spcPct val="80000"/>
              </a:lnSpc>
            </a:pPr>
            <a:r>
              <a:rPr lang="en-GB" sz="800" dirty="0" smtClean="0">
                <a:latin typeface="Arial" charset="0"/>
              </a:rPr>
              <a:t>Colleges easier to get in to:</a:t>
            </a:r>
          </a:p>
          <a:p>
            <a:pPr eaLnBrk="1" hangingPunct="1">
              <a:lnSpc>
                <a:spcPct val="80000"/>
              </a:lnSpc>
              <a:buFontTx/>
              <a:buChar char="•"/>
            </a:pPr>
            <a:r>
              <a:rPr lang="en-GB" sz="800" dirty="0" smtClean="0">
                <a:latin typeface="Arial" charset="0"/>
              </a:rPr>
              <a:t>Entry requirements broadly the same across all Colleges – for Cam, only differences may be in subject preferences and/or arrangements before or at interview. Ox – admissions requirements and process same for all colleges, and candidates are likely to be interviewed at more than one, in any case</a:t>
            </a:r>
          </a:p>
          <a:p>
            <a:pPr eaLnBrk="1" hangingPunct="1">
              <a:lnSpc>
                <a:spcPct val="80000"/>
              </a:lnSpc>
              <a:buFontTx/>
              <a:buChar char="•"/>
            </a:pPr>
            <a:r>
              <a:rPr lang="en-GB" sz="800" dirty="0" smtClean="0">
                <a:latin typeface="Arial" charset="0"/>
              </a:rPr>
              <a:t>Extensive moderation across Colleges and subjects ensures all assessing to same standards</a:t>
            </a:r>
          </a:p>
          <a:p>
            <a:pPr eaLnBrk="1" hangingPunct="1">
              <a:lnSpc>
                <a:spcPct val="80000"/>
              </a:lnSpc>
              <a:buFontTx/>
              <a:buChar char="•"/>
            </a:pPr>
            <a:r>
              <a:rPr lang="en-GB" sz="800" dirty="0" smtClean="0">
                <a:latin typeface="Arial" charset="0"/>
              </a:rPr>
              <a:t>Therefore, mistake to think some Colleges may be ‘easier’ to get in to</a:t>
            </a:r>
          </a:p>
          <a:p>
            <a:pPr eaLnBrk="1" hangingPunct="1">
              <a:lnSpc>
                <a:spcPct val="80000"/>
              </a:lnSpc>
              <a:buFontTx/>
              <a:buChar char="•"/>
            </a:pPr>
            <a:r>
              <a:rPr lang="en-GB" sz="800" dirty="0" smtClean="0">
                <a:latin typeface="Arial" charset="0"/>
              </a:rPr>
              <a:t>Admissions statistics show that, for equally well-qualified students, College/open application choice makes no difference to chances of being offered a place</a:t>
            </a:r>
          </a:p>
          <a:p>
            <a:pPr eaLnBrk="1" hangingPunct="1">
              <a:lnSpc>
                <a:spcPct val="80000"/>
              </a:lnSpc>
              <a:buFontTx/>
              <a:buChar char="•"/>
            </a:pPr>
            <a:endParaRPr lang="en-GB" sz="800" dirty="0" smtClean="0">
              <a:latin typeface="Arial" charset="0"/>
            </a:endParaRPr>
          </a:p>
          <a:p>
            <a:pPr eaLnBrk="1" hangingPunct="1">
              <a:lnSpc>
                <a:spcPct val="80000"/>
              </a:lnSpc>
            </a:pPr>
            <a:r>
              <a:rPr lang="en-GB" sz="800" dirty="0" smtClean="0">
                <a:latin typeface="Arial" charset="0"/>
              </a:rPr>
              <a:t>Extra-curricular activities</a:t>
            </a:r>
          </a:p>
          <a:p>
            <a:pPr eaLnBrk="1" hangingPunct="1">
              <a:lnSpc>
                <a:spcPct val="80000"/>
              </a:lnSpc>
              <a:buFontTx/>
              <a:buChar char="•"/>
            </a:pPr>
            <a:r>
              <a:rPr lang="en-GB" sz="800" dirty="0" smtClean="0">
                <a:latin typeface="Arial" charset="0"/>
              </a:rPr>
              <a:t>Admissions decisions based on academic criteria (ability and potential)</a:t>
            </a:r>
          </a:p>
          <a:p>
            <a:pPr eaLnBrk="1" hangingPunct="1">
              <a:lnSpc>
                <a:spcPct val="80000"/>
              </a:lnSpc>
              <a:buFontTx/>
              <a:buChar char="•"/>
            </a:pPr>
            <a:r>
              <a:rPr lang="en-GB" sz="800" dirty="0" smtClean="0">
                <a:latin typeface="Arial" charset="0"/>
              </a:rPr>
              <a:t>Participation (or not) in specific extra-curricular activities isn’t taken into account (unless relevant to the course applied for) and doesn’t affect chances being made an offer</a:t>
            </a:r>
          </a:p>
          <a:p>
            <a:pPr eaLnBrk="1" hangingPunct="1">
              <a:lnSpc>
                <a:spcPct val="80000"/>
              </a:lnSpc>
              <a:buFontTx/>
              <a:buChar char="•"/>
            </a:pPr>
            <a:r>
              <a:rPr lang="en-GB" sz="800" dirty="0" smtClean="0">
                <a:latin typeface="Arial" charset="0"/>
              </a:rPr>
              <a:t>However, should consider importance that other university choices may place on extra-curricular activities when composing personal statement</a:t>
            </a:r>
          </a:p>
          <a:p>
            <a:pPr eaLnBrk="1" hangingPunct="1">
              <a:lnSpc>
                <a:spcPct val="80000"/>
              </a:lnSpc>
              <a:buFontTx/>
              <a:buChar char="•"/>
            </a:pPr>
            <a:endParaRPr lang="en-GB" sz="800" dirty="0" smtClean="0">
              <a:latin typeface="Arial" charset="0"/>
            </a:endParaRPr>
          </a:p>
          <a:p>
            <a:pPr eaLnBrk="1" hangingPunct="1">
              <a:lnSpc>
                <a:spcPct val="80000"/>
              </a:lnSpc>
              <a:buFontTx/>
              <a:buChar char="•"/>
            </a:pPr>
            <a:endParaRPr lang="en-GB" sz="80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79E83F-5005-407E-944E-12AEF9D0D6D9}"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D79E83F-5005-407E-944E-12AEF9D0D6D9}"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8B0D1F6-CD65-4AE2-8294-B10BE514BE1E}" type="slidenum">
              <a:rPr lang="en-US" smtClean="0">
                <a:latin typeface="Arial" charset="0"/>
              </a:rPr>
              <a:pPr/>
              <a:t>6</a:t>
            </a:fld>
            <a:endParaRPr lang="en-US" smtClean="0">
              <a:latin typeface="Arial" charset="0"/>
            </a:endParaRPr>
          </a:p>
        </p:txBody>
      </p:sp>
      <p:sp>
        <p:nvSpPr>
          <p:cNvPr id="41987"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7464B7D3-DE21-4D76-985D-FE68FD5AF8FF}" type="slidenum">
              <a:rPr lang="en-US" sz="1200"/>
              <a:pPr algn="r" defTabSz="896938"/>
              <a:t>6</a:t>
            </a:fld>
            <a:endParaRPr lang="en-US" sz="1200"/>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noFill/>
          <a:ln/>
        </p:spPr>
        <p:txBody>
          <a:bodyPr lIns="89629" tIns="44815" rIns="89629" bIns="44815"/>
          <a:lstStyle/>
          <a:p>
            <a:pPr eaLnBrk="1" hangingPunct="1">
              <a:buFontTx/>
              <a:buChar char="-"/>
            </a:pPr>
            <a:r>
              <a:rPr lang="en-GB" dirty="0" smtClean="0">
                <a:latin typeface="Arial" charset="0"/>
              </a:rPr>
              <a:t>Choose course over university</a:t>
            </a:r>
          </a:p>
          <a:p>
            <a:pPr eaLnBrk="1" hangingPunct="1">
              <a:buFontTx/>
              <a:buChar char="-"/>
            </a:pPr>
            <a:r>
              <a:rPr lang="en-GB" dirty="0" smtClean="0">
                <a:latin typeface="Arial" charset="0"/>
              </a:rPr>
              <a:t>Consider how it is taught – independent reading for English c.f. </a:t>
            </a:r>
            <a:r>
              <a:rPr lang="en-GB" dirty="0" err="1" smtClean="0">
                <a:latin typeface="Arial" charset="0"/>
              </a:rPr>
              <a:t>practicals</a:t>
            </a:r>
            <a:r>
              <a:rPr lang="en-GB" dirty="0" smtClean="0">
                <a:latin typeface="Arial" charset="0"/>
              </a:rPr>
              <a:t> for science</a:t>
            </a:r>
            <a:endParaRPr lang="en-US" dirty="0" smtClean="0">
              <a:latin typeface="Arial" charset="0"/>
            </a:endParaRPr>
          </a:p>
          <a:p>
            <a:pPr eaLnBrk="1" hangingPunct="1">
              <a:buFontTx/>
              <a:buChar char="-"/>
            </a:pPr>
            <a:r>
              <a:rPr lang="en-GB" dirty="0" smtClean="0">
                <a:latin typeface="Arial" charset="0"/>
              </a:rPr>
              <a:t>Consider course structure e.g. </a:t>
            </a:r>
            <a:r>
              <a:rPr lang="en-GB" dirty="0" err="1" smtClean="0">
                <a:latin typeface="Arial" charset="0"/>
              </a:rPr>
              <a:t>NatSci</a:t>
            </a:r>
            <a:r>
              <a:rPr lang="en-GB" dirty="0" smtClean="0">
                <a:latin typeface="Arial" charset="0"/>
              </a:rPr>
              <a:t> – broad to specific, education – like a dual degree</a:t>
            </a:r>
          </a:p>
          <a:p>
            <a:pPr eaLnBrk="1" hangingPunct="1">
              <a:buFontTx/>
              <a:buChar char="-"/>
            </a:pPr>
            <a:r>
              <a:rPr lang="en-GB" dirty="0" smtClean="0">
                <a:latin typeface="Arial" charset="0"/>
              </a:rPr>
              <a:t>Course names can be deceptive (e.g. </a:t>
            </a:r>
            <a:r>
              <a:rPr lang="en-GB" dirty="0" err="1" smtClean="0">
                <a:latin typeface="Arial" charset="0"/>
              </a:rPr>
              <a:t>NatSci</a:t>
            </a:r>
            <a:r>
              <a:rPr lang="en-GB" dirty="0" smtClean="0">
                <a:latin typeface="Arial" charset="0"/>
              </a:rPr>
              <a:t>) – look closer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8F8B32F2-BA7F-49D2-ACB7-605F1CC93C5B}" type="slidenum">
              <a:rPr lang="en-US" smtClean="0">
                <a:latin typeface="Arial" charset="0"/>
              </a:rPr>
              <a:pPr/>
              <a:t>7</a:t>
            </a:fld>
            <a:endParaRPr lang="en-US" smtClean="0">
              <a:latin typeface="Arial" charset="0"/>
            </a:endParaRPr>
          </a:p>
        </p:txBody>
      </p:sp>
      <p:sp>
        <p:nvSpPr>
          <p:cNvPr id="53251"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2702E463-66BF-4AD8-99CC-1896BA267BFD}" type="slidenum">
              <a:rPr lang="en-US" sz="1200"/>
              <a:pPr algn="r" defTabSz="896938"/>
              <a:t>7</a:t>
            </a:fld>
            <a:endParaRPr lang="en-US" sz="120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lIns="89629" tIns="44815" rIns="89629" bIns="44815"/>
          <a:lstStyle/>
          <a:p>
            <a:pPr eaLnBrk="1" hangingPunct="1">
              <a:buFontTx/>
              <a:buChar char="•"/>
            </a:pPr>
            <a:r>
              <a:rPr lang="en-GB" dirty="0" smtClean="0">
                <a:latin typeface="Arial" charset="0"/>
              </a:rPr>
              <a:t>Courses regularly top numerous league tables</a:t>
            </a:r>
          </a:p>
          <a:p>
            <a:pPr eaLnBrk="1" hangingPunct="1">
              <a:buFontTx/>
              <a:buChar char="•"/>
            </a:pPr>
            <a:r>
              <a:rPr lang="en-GB" dirty="0" smtClean="0">
                <a:latin typeface="Arial" charset="0"/>
              </a:rPr>
              <a:t>Expert teaching staff – many national and world subject leaders</a:t>
            </a:r>
          </a:p>
          <a:p>
            <a:pPr eaLnBrk="1" hangingPunct="1">
              <a:buFontTx/>
              <a:buChar char="•"/>
            </a:pPr>
            <a:r>
              <a:rPr lang="en-GB" dirty="0" smtClean="0">
                <a:latin typeface="Arial" charset="0"/>
              </a:rPr>
              <a:t>Significant contact time through tutorials/supervisions</a:t>
            </a:r>
          </a:p>
          <a:p>
            <a:pPr eaLnBrk="1" hangingPunct="1">
              <a:buFontTx/>
              <a:buChar char="•"/>
            </a:pPr>
            <a:r>
              <a:rPr lang="en-GB" dirty="0" smtClean="0">
                <a:latin typeface="Arial" charset="0"/>
              </a:rPr>
              <a:t>Among highest graduate employment rates in the UK - students develop a strong range of transferable skills useful in any career and greatly sought after in any sector, employers know how good our graduates are!</a:t>
            </a:r>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5AD8772-99A3-45C5-9263-7139D42B7B11}" type="slidenum">
              <a:rPr lang="en-US" smtClean="0">
                <a:latin typeface="Arial" charset="0"/>
              </a:rPr>
              <a:pPr/>
              <a:t>8</a:t>
            </a:fld>
            <a:endParaRPr lang="en-US" smtClean="0">
              <a:latin typeface="Arial" charset="0"/>
            </a:endParaRPr>
          </a:p>
        </p:txBody>
      </p:sp>
      <p:sp>
        <p:nvSpPr>
          <p:cNvPr id="54275"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CF11B525-4153-47C8-956F-DED0EDDC01DF}" type="slidenum">
              <a:rPr lang="en-US" sz="1200"/>
              <a:pPr algn="r" defTabSz="896938"/>
              <a:t>8</a:t>
            </a:fld>
            <a:endParaRPr lang="en-US" sz="1200"/>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p:spPr>
        <p:txBody>
          <a:bodyPr lIns="89629" tIns="44815" rIns="89629" bIns="44815"/>
          <a:lstStyle/>
          <a:p>
            <a:pPr eaLnBrk="1" hangingPunct="1">
              <a:lnSpc>
                <a:spcPct val="80000"/>
              </a:lnSpc>
            </a:pPr>
            <a:endParaRPr lang="en-US" sz="80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E7A04AF-B4CB-49A3-BE7D-93D4900FB20F}" type="slidenum">
              <a:rPr lang="en-US" smtClean="0">
                <a:latin typeface="Arial" charset="0"/>
              </a:rPr>
              <a:pPr/>
              <a:t>9</a:t>
            </a:fld>
            <a:endParaRPr lang="en-US" smtClean="0">
              <a:latin typeface="Arial" charset="0"/>
            </a:endParaRPr>
          </a:p>
        </p:txBody>
      </p:sp>
      <p:sp>
        <p:nvSpPr>
          <p:cNvPr id="47107"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C7670A2B-B515-4364-A170-E80FC7ACC53D}" type="slidenum">
              <a:rPr lang="en-US" sz="1200"/>
              <a:pPr algn="r" defTabSz="896938"/>
              <a:t>9</a:t>
            </a:fld>
            <a:endParaRPr lang="en-US" sz="120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lIns="89629" tIns="44815" rIns="89629" bIns="44815"/>
          <a:lstStyle/>
          <a:p>
            <a:pPr eaLnBrk="1" hangingPunct="1"/>
            <a:r>
              <a:rPr lang="en-US" dirty="0" smtClean="0">
                <a:latin typeface="Arial" charset="0"/>
              </a:rPr>
              <a:t>AVAILABLE AT ALL UNIS</a:t>
            </a:r>
          </a:p>
          <a:p>
            <a:pPr eaLnBrk="1" hangingPunct="1">
              <a:buFontTx/>
              <a:buChar char="•"/>
            </a:pPr>
            <a:r>
              <a:rPr lang="en-US" dirty="0" smtClean="0">
                <a:latin typeface="Arial" charset="0"/>
              </a:rPr>
              <a:t>Fieldwork</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smtClean="0">
                <a:latin typeface="Arial" charset="0"/>
              </a:rPr>
              <a:t>Independent Study</a:t>
            </a:r>
          </a:p>
          <a:p>
            <a:pPr eaLnBrk="1" hangingPunct="1">
              <a:buFontTx/>
              <a:buChar char="•"/>
            </a:pPr>
            <a:r>
              <a:rPr lang="en-US" dirty="0" smtClean="0">
                <a:latin typeface="Arial" charset="0"/>
              </a:rPr>
              <a:t>Classes</a:t>
            </a:r>
          </a:p>
          <a:p>
            <a:pPr eaLnBrk="1" hangingPunct="1">
              <a:buFontTx/>
              <a:buChar char="•"/>
            </a:pPr>
            <a:r>
              <a:rPr lang="en-US" dirty="0" smtClean="0">
                <a:latin typeface="Arial" charset="0"/>
              </a:rPr>
              <a:t>Lectures</a:t>
            </a:r>
          </a:p>
          <a:p>
            <a:pPr marL="0" marR="0" indent="0" algn="l" defTabSz="914400" rtl="0" eaLnBrk="1" fontAlgn="base" latinLnBrk="0" hangingPunct="1">
              <a:lnSpc>
                <a:spcPct val="100000"/>
              </a:lnSpc>
              <a:spcBef>
                <a:spcPct val="30000"/>
              </a:spcBef>
              <a:spcAft>
                <a:spcPct val="0"/>
              </a:spcAft>
              <a:buClrTx/>
              <a:buSzTx/>
              <a:buFontTx/>
              <a:buChar char="•"/>
              <a:tabLst/>
              <a:defRPr/>
            </a:pPr>
            <a:r>
              <a:rPr lang="en-US" dirty="0" err="1" smtClean="0">
                <a:latin typeface="Arial" charset="0"/>
              </a:rPr>
              <a:t>Labwork</a:t>
            </a:r>
            <a:endParaRPr lang="en-US" dirty="0" smtClean="0">
              <a:latin typeface="Arial" charset="0"/>
            </a:endParaRPr>
          </a:p>
          <a:p>
            <a:pPr eaLnBrk="1" hangingPunct="1">
              <a:buFontTx/>
              <a:buChar char="•"/>
            </a:pP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5A01693-3B0C-480D-9400-AADF3A1AE457}" type="slidenum">
              <a:rPr lang="en-US" smtClean="0">
                <a:latin typeface="Arial" charset="0"/>
              </a:rPr>
              <a:pPr/>
              <a:t>10</a:t>
            </a:fld>
            <a:endParaRPr lang="en-US" smtClean="0">
              <a:latin typeface="Arial" charset="0"/>
            </a:endParaRPr>
          </a:p>
        </p:txBody>
      </p:sp>
      <p:sp>
        <p:nvSpPr>
          <p:cNvPr id="57347" name="Rectangle 7"/>
          <p:cNvSpPr txBox="1">
            <a:spLocks noGrp="1" noChangeArrowheads="1"/>
          </p:cNvSpPr>
          <p:nvPr/>
        </p:nvSpPr>
        <p:spPr bwMode="auto">
          <a:xfrm>
            <a:off x="3848100" y="9421813"/>
            <a:ext cx="2944813" cy="495300"/>
          </a:xfrm>
          <a:prstGeom prst="rect">
            <a:avLst/>
          </a:prstGeom>
          <a:noFill/>
          <a:ln w="9525">
            <a:noFill/>
            <a:miter lim="800000"/>
            <a:headEnd/>
            <a:tailEnd/>
          </a:ln>
        </p:spPr>
        <p:txBody>
          <a:bodyPr lIns="89629" tIns="44815" rIns="89629" bIns="44815" anchor="b"/>
          <a:lstStyle/>
          <a:p>
            <a:pPr algn="r" defTabSz="896938"/>
            <a:fld id="{54F77F0C-B3FF-4CD5-864D-F7994D8EDEBE}" type="slidenum">
              <a:rPr lang="en-US" sz="1200"/>
              <a:pPr algn="r" defTabSz="896938"/>
              <a:t>10</a:t>
            </a:fld>
            <a:endParaRPr lang="en-US" sz="120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lIns="89629" tIns="44815" rIns="89629" bIns="44815"/>
          <a:lstStyle/>
          <a:p>
            <a:pPr eaLnBrk="1" hangingPunct="1"/>
            <a:r>
              <a:rPr lang="en-US" smtClean="0">
                <a:latin typeface="Arial" charset="0"/>
              </a:rPr>
              <a:t>WHAT MAKES OXBRIDGE DIFFERENT</a:t>
            </a:r>
          </a:p>
          <a:p>
            <a:pPr eaLnBrk="1" hangingPunct="1">
              <a:buFontTx/>
              <a:buChar char="•"/>
            </a:pPr>
            <a:r>
              <a:rPr lang="en-US" smtClean="0">
                <a:latin typeface="Arial" charset="0"/>
              </a:rPr>
              <a:t>Supervisions – DoSes, Tutors, personal attention, selfish learning</a:t>
            </a:r>
          </a:p>
          <a:p>
            <a:pPr eaLnBrk="1" hangingPunct="1">
              <a:buFontTx/>
              <a:buChar char="•"/>
            </a:pPr>
            <a:r>
              <a:rPr lang="en-US" smtClean="0">
                <a:latin typeface="Arial" charset="0"/>
              </a:rPr>
              <a:t>No resits – assessment is mainly through end of year exams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222A0E-160B-436E-A7FB-1A438E6BC1BC}" type="slidenum">
              <a:rPr lang="en-GB"/>
              <a:pPr>
                <a:defRPr/>
              </a:pPr>
              <a:t>‹#›</a:t>
            </a:fld>
            <a:endParaRPr lang="en-GB"/>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FC4B80-20CB-436B-B7F4-D0147AE263EE}" type="slidenum">
              <a:rPr lang="en-GB"/>
              <a:pPr>
                <a:defRPr/>
              </a:pPr>
              <a:t>‹#›</a:t>
            </a:fld>
            <a:endParaRPr lang="en-GB"/>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C46A158-80A5-4206-8E13-C8242467B8BC}" type="slidenum">
              <a:rPr lang="en-GB"/>
              <a:pPr>
                <a:defRPr/>
              </a:pPr>
              <a:t>‹#›</a:t>
            </a:fld>
            <a:endParaRPr lang="en-GB"/>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FFD7AA-E44A-4D44-A7C5-081EFF66D8FB}" type="slidenum">
              <a:rPr lang="en-GB"/>
              <a:pPr>
                <a:defRPr/>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2BC3F9C-4733-4975-856F-669E6B6F969B}" type="slidenum">
              <a:rPr lang="en-GB"/>
              <a:pPr>
                <a:defRPr/>
              </a:pPr>
              <a:t>‹#›</a:t>
            </a:fld>
            <a:endParaRPr lang="en-GB"/>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9C9E51-9B45-4C3E-8DD1-6210DE5CB114}" type="slidenum">
              <a:rPr lang="en-GB"/>
              <a:pPr>
                <a:defRPr/>
              </a:pPr>
              <a:t>‹#›</a:t>
            </a:fld>
            <a:endParaRPr lang="en-GB"/>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A83E834-068C-4A4D-97C3-98FBF673B036}" type="slidenum">
              <a:rPr lang="en-GB"/>
              <a:pPr>
                <a:defRPr/>
              </a:pPr>
              <a:t>‹#›</a:t>
            </a:fld>
            <a:endParaRPr lang="en-GB"/>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D3763983-4288-49B4-8061-F3C18363DF14}" type="slidenum">
              <a:rPr lang="en-GB"/>
              <a:pPr>
                <a:defRPr/>
              </a:pPr>
              <a:t>‹#›</a:t>
            </a:fld>
            <a:endParaRPr lang="en-GB"/>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D14C9E5-0118-4B5B-888B-085B53A1270A}" type="slidenum">
              <a:rPr lang="en-GB"/>
              <a:pPr>
                <a:defRPr/>
              </a:pPr>
              <a:t>‹#›</a:t>
            </a:fld>
            <a:endParaRPr lang="en-GB"/>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C2BDAA7-7286-4169-969D-7A13AFD8E8F0}" type="slidenum">
              <a:rPr lang="en-GB"/>
              <a:pPr>
                <a:defRPr/>
              </a:pPr>
              <a:t>‹#›</a:t>
            </a:fld>
            <a:endParaRPr lang="en-GB"/>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665309-D888-4B85-A7D8-48BCB194E26A}" type="slidenum">
              <a:rPr lang="en-GB"/>
              <a:pPr>
                <a:defRPr/>
              </a:pPr>
              <a:t>‹#›</a:t>
            </a:fld>
            <a:endParaRPr lang="en-GB"/>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400">
                <a:latin typeface="+mn-lt"/>
              </a:defRPr>
            </a:lvl1pPr>
          </a:lstStyle>
          <a:p>
            <a:pPr>
              <a:defRPr/>
            </a:pPr>
            <a:fld id="{0A90772B-FF11-4FCD-A159-66BEADBF43B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www.pet.cam.ac.uk/" TargetMode="External"/><Relationship Id="rId7"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noGrp="1" noChangeArrowheads="1"/>
          </p:cNvSpPr>
          <p:nvPr>
            <p:ph type="ctrTitle"/>
          </p:nvPr>
        </p:nvSpPr>
        <p:spPr>
          <a:xfrm>
            <a:off x="0" y="1846263"/>
            <a:ext cx="9143999" cy="1295400"/>
          </a:xfrm>
        </p:spPr>
        <p:txBody>
          <a:bodyPr/>
          <a:lstStyle/>
          <a:p>
            <a:pPr eaLnBrk="1" hangingPunct="1"/>
            <a:r>
              <a:rPr lang="en-GB" sz="6600" dirty="0" smtClean="0">
                <a:solidFill>
                  <a:srgbClr val="FFC000"/>
                </a:solidFill>
                <a:latin typeface="Perpetua" pitchFamily="18" charset="0"/>
              </a:rPr>
              <a:t>Applying to Cambridge</a:t>
            </a:r>
          </a:p>
        </p:txBody>
      </p:sp>
      <p:sp>
        <p:nvSpPr>
          <p:cNvPr id="2052" name="Rectangle 8"/>
          <p:cNvSpPr>
            <a:spLocks noGrp="1" noChangeArrowheads="1"/>
          </p:cNvSpPr>
          <p:nvPr>
            <p:ph type="subTitle" idx="1"/>
          </p:nvPr>
        </p:nvSpPr>
        <p:spPr>
          <a:xfrm>
            <a:off x="683568" y="3284984"/>
            <a:ext cx="7705725" cy="982662"/>
          </a:xfrm>
        </p:spPr>
        <p:txBody>
          <a:bodyPr/>
          <a:lstStyle/>
          <a:p>
            <a:pPr eaLnBrk="1" hangingPunct="1">
              <a:lnSpc>
                <a:spcPct val="90000"/>
              </a:lnSpc>
            </a:pPr>
            <a:r>
              <a:rPr lang="en-GB" sz="2800" b="1" dirty="0" smtClean="0">
                <a:solidFill>
                  <a:schemeClr val="bg1"/>
                </a:solidFill>
                <a:latin typeface="Perpetua" pitchFamily="18" charset="0"/>
              </a:rPr>
              <a:t>Mr Scott Mandelbrote</a:t>
            </a:r>
            <a:endParaRPr lang="en-GB" sz="2800" b="1" dirty="0" smtClean="0">
              <a:solidFill>
                <a:schemeClr val="bg1"/>
              </a:solidFill>
              <a:latin typeface="Perpetua" pitchFamily="18" charset="0"/>
            </a:endParaRPr>
          </a:p>
          <a:p>
            <a:pPr eaLnBrk="1" hangingPunct="1">
              <a:lnSpc>
                <a:spcPct val="90000"/>
              </a:lnSpc>
            </a:pPr>
            <a:r>
              <a:rPr lang="en-GB" sz="2800" dirty="0" smtClean="0">
                <a:solidFill>
                  <a:schemeClr val="bg1"/>
                </a:solidFill>
                <a:latin typeface="Perpetua" pitchFamily="18" charset="0"/>
              </a:rPr>
              <a:t>Admissions Tutor for </a:t>
            </a:r>
            <a:r>
              <a:rPr lang="en-GB" sz="2800" dirty="0" smtClean="0">
                <a:solidFill>
                  <a:schemeClr val="bg1"/>
                </a:solidFill>
                <a:latin typeface="Perpetua" pitchFamily="18" charset="0"/>
              </a:rPr>
              <a:t>Arts</a:t>
            </a:r>
            <a:endParaRPr lang="en-GB" sz="2800" dirty="0" smtClean="0">
              <a:solidFill>
                <a:schemeClr val="bg1"/>
              </a:solidFill>
              <a:latin typeface="Perpetua" pitchFamily="18" charset="0"/>
            </a:endParaRPr>
          </a:p>
          <a:p>
            <a:pPr eaLnBrk="1" hangingPunct="1">
              <a:lnSpc>
                <a:spcPct val="90000"/>
              </a:lnSpc>
            </a:pPr>
            <a:r>
              <a:rPr lang="en-GB" sz="2800" dirty="0" smtClean="0">
                <a:solidFill>
                  <a:schemeClr val="bg1"/>
                </a:solidFill>
                <a:latin typeface="Perpetua" pitchFamily="18" charset="0"/>
              </a:rPr>
              <a:t>Peterhouse, Cambridge</a:t>
            </a:r>
          </a:p>
        </p:txBody>
      </p:sp>
      <p:pic>
        <p:nvPicPr>
          <p:cNvPr id="2053" name="Picture 9"/>
          <p:cNvPicPr>
            <a:picLocks noChangeAspect="1" noChangeArrowheads="1"/>
          </p:cNvPicPr>
          <p:nvPr/>
        </p:nvPicPr>
        <p:blipFill>
          <a:blip r:embed="rId3" cstate="print"/>
          <a:srcRect r="533"/>
          <a:stretch>
            <a:fillRect/>
          </a:stretch>
        </p:blipFill>
        <p:spPr bwMode="auto">
          <a:xfrm>
            <a:off x="-1588" y="4683125"/>
            <a:ext cx="9145588" cy="2201863"/>
          </a:xfrm>
          <a:prstGeom prst="rect">
            <a:avLst/>
          </a:prstGeom>
          <a:noFill/>
          <a:ln w="9525">
            <a:noFill/>
            <a:miter lim="800000"/>
            <a:headEnd/>
            <a:tailEnd/>
          </a:ln>
        </p:spPr>
      </p:pic>
      <p:pic>
        <p:nvPicPr>
          <p:cNvPr id="2054" name="Picture 10" descr="uc-rgb"/>
          <p:cNvPicPr>
            <a:picLocks noChangeAspect="1" noChangeArrowheads="1"/>
          </p:cNvPicPr>
          <p:nvPr/>
        </p:nvPicPr>
        <p:blipFill>
          <a:blip r:embed="rId4" cstate="print"/>
          <a:srcRect/>
          <a:stretch>
            <a:fillRect/>
          </a:stretch>
        </p:blipFill>
        <p:spPr bwMode="auto">
          <a:xfrm>
            <a:off x="611560" y="548680"/>
            <a:ext cx="4105151" cy="887307"/>
          </a:xfrm>
          <a:prstGeom prst="rect">
            <a:avLst/>
          </a:prstGeom>
          <a:noFill/>
          <a:ln w="9525">
            <a:noFill/>
            <a:miter lim="800000"/>
            <a:headEnd/>
            <a:tailEnd/>
          </a:ln>
        </p:spPr>
      </p:pic>
      <p:pic>
        <p:nvPicPr>
          <p:cNvPr id="8" name="Picture 7" descr="logo.png"/>
          <p:cNvPicPr>
            <a:picLocks noChangeAspect="1"/>
          </p:cNvPicPr>
          <p:nvPr/>
        </p:nvPicPr>
        <p:blipFill>
          <a:blip r:embed="rId5" cstate="print"/>
          <a:stretch>
            <a:fillRect/>
          </a:stretch>
        </p:blipFill>
        <p:spPr>
          <a:xfrm>
            <a:off x="4860032" y="548680"/>
            <a:ext cx="4032448" cy="879112"/>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7"/>
          <p:cNvSpPr>
            <a:spLocks noGrp="1" noChangeArrowheads="1"/>
          </p:cNvSpPr>
          <p:nvPr>
            <p:ph type="title" idx="4294967295"/>
          </p:nvPr>
        </p:nvSpPr>
        <p:spPr>
          <a:xfrm>
            <a:off x="0" y="-17463"/>
            <a:ext cx="9144000" cy="1143001"/>
          </a:xfrm>
        </p:spPr>
        <p:txBody>
          <a:bodyPr/>
          <a:lstStyle/>
          <a:p>
            <a:pPr eaLnBrk="1" hangingPunct="1"/>
            <a:r>
              <a:rPr lang="en-GB" sz="4000" dirty="0" smtClean="0">
                <a:solidFill>
                  <a:srgbClr val="FFC000"/>
                </a:solidFill>
                <a:latin typeface="Palatino Linotype" pitchFamily="18" charset="0"/>
              </a:rPr>
              <a:t>Additional teaching style at Cambridge</a:t>
            </a:r>
            <a:endParaRPr lang="en-US" sz="4000" dirty="0" smtClean="0">
              <a:solidFill>
                <a:srgbClr val="FFC000"/>
              </a:solidFill>
              <a:latin typeface="Palatino Linotype" pitchFamily="18" charset="0"/>
            </a:endParaRPr>
          </a:p>
        </p:txBody>
      </p:sp>
      <p:sp>
        <p:nvSpPr>
          <p:cNvPr id="16" name="Rectangle 10"/>
          <p:cNvSpPr txBox="1">
            <a:spLocks noChangeArrowheads="1"/>
          </p:cNvSpPr>
          <p:nvPr/>
        </p:nvSpPr>
        <p:spPr bwMode="auto">
          <a:xfrm>
            <a:off x="2483768" y="1268760"/>
            <a:ext cx="4114800" cy="533400"/>
          </a:xfrm>
          <a:prstGeom prst="rect">
            <a:avLst/>
          </a:prstGeom>
          <a:noFill/>
          <a:ln w="9525">
            <a:noFill/>
            <a:miter lim="800000"/>
            <a:headEnd/>
            <a:tailEnd/>
          </a:ln>
          <a:effectLst/>
        </p:spPr>
        <p:txBody>
          <a:bodyPr/>
          <a:lstStyle/>
          <a:p>
            <a:pPr marL="342900" indent="-342900" algn="ctr">
              <a:lnSpc>
                <a:spcPct val="80000"/>
              </a:lnSpc>
              <a:spcBef>
                <a:spcPct val="20000"/>
              </a:spcBef>
              <a:spcAft>
                <a:spcPct val="45000"/>
              </a:spcAft>
              <a:defRPr/>
            </a:pPr>
            <a:r>
              <a:rPr lang="en-GB" sz="3600" kern="0" dirty="0">
                <a:solidFill>
                  <a:schemeClr val="bg1"/>
                </a:solidFill>
                <a:latin typeface="Perpetua" pitchFamily="18" charset="0"/>
              </a:rPr>
              <a:t>A </a:t>
            </a:r>
            <a:r>
              <a:rPr lang="en-GB" sz="3600" kern="0" dirty="0" smtClean="0">
                <a:solidFill>
                  <a:schemeClr val="bg1"/>
                </a:solidFill>
                <a:latin typeface="Perpetua" pitchFamily="18" charset="0"/>
              </a:rPr>
              <a:t>supervision</a:t>
            </a:r>
            <a:endParaRPr lang="en-GB" sz="2800" kern="0" dirty="0">
              <a:latin typeface="Calibri" pitchFamily="34" charset="0"/>
            </a:endParaRPr>
          </a:p>
          <a:p>
            <a:pPr marL="342900" indent="-342900" algn="ctr">
              <a:lnSpc>
                <a:spcPct val="80000"/>
              </a:lnSpc>
              <a:spcBef>
                <a:spcPct val="20000"/>
              </a:spcBef>
              <a:buFontTx/>
              <a:buChar char="•"/>
              <a:defRPr/>
            </a:pPr>
            <a:endParaRPr lang="en-US" sz="2800" kern="0" dirty="0">
              <a:latin typeface="Calibri" pitchFamily="34" charset="0"/>
            </a:endParaRPr>
          </a:p>
        </p:txBody>
      </p:sp>
      <p:pic>
        <p:nvPicPr>
          <p:cNvPr id="33794" name="Picture 2" descr="Supervision in progress"/>
          <p:cNvPicPr>
            <a:picLocks noChangeAspect="1" noChangeArrowheads="1"/>
          </p:cNvPicPr>
          <p:nvPr/>
        </p:nvPicPr>
        <p:blipFill>
          <a:blip r:embed="rId3" cstate="print"/>
          <a:srcRect/>
          <a:stretch>
            <a:fillRect/>
          </a:stretch>
        </p:blipFill>
        <p:spPr bwMode="auto">
          <a:xfrm>
            <a:off x="-252536" y="2348880"/>
            <a:ext cx="9482550" cy="3096344"/>
          </a:xfrm>
          <a:prstGeom prst="rect">
            <a:avLst/>
          </a:prstGeom>
          <a:noFill/>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7"/>
          <p:cNvSpPr>
            <a:spLocks noGrp="1" noChangeArrowheads="1"/>
          </p:cNvSpPr>
          <p:nvPr>
            <p:ph type="title" idx="4294967295"/>
          </p:nvPr>
        </p:nvSpPr>
        <p:spPr>
          <a:xfrm>
            <a:off x="0" y="2781300"/>
            <a:ext cx="9144000" cy="1143000"/>
          </a:xfrm>
        </p:spPr>
        <p:txBody>
          <a:bodyPr/>
          <a:lstStyle/>
          <a:p>
            <a:pPr eaLnBrk="1" hangingPunct="1"/>
            <a:r>
              <a:rPr lang="en-GB" sz="6000" dirty="0" smtClean="0">
                <a:solidFill>
                  <a:srgbClr val="FFC000"/>
                </a:solidFill>
                <a:latin typeface="Perpetua" pitchFamily="18" charset="0"/>
              </a:rPr>
              <a:t>Colleges</a:t>
            </a:r>
            <a:endParaRPr lang="en-US" dirty="0" smtClean="0">
              <a:solidFill>
                <a:srgbClr val="FFC000"/>
              </a:solidFill>
              <a:latin typeface="Perpetua" pitchFamily="18" charset="0"/>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p:spPr>
        <p:txBody>
          <a:bodyPr>
            <a:noAutofit/>
          </a:bodyPr>
          <a:lstStyle/>
          <a:p>
            <a:pPr eaLnBrk="1" hangingPunct="1"/>
            <a:r>
              <a:rPr lang="en-GB" altLang="en-US" sz="5400" dirty="0" smtClean="0">
                <a:solidFill>
                  <a:srgbClr val="FFC000"/>
                </a:solidFill>
                <a:latin typeface="Perpetua" pitchFamily="18" charset="0"/>
              </a:rPr>
              <a:t>The University and its Departments</a:t>
            </a:r>
            <a:endParaRPr lang="en-GB" altLang="en-US" sz="3200" b="0" i="1" dirty="0" smtClean="0">
              <a:solidFill>
                <a:srgbClr val="FFC000"/>
              </a:solidFill>
              <a:latin typeface="Perpetua" pitchFamily="18" charset="0"/>
            </a:endParaRPr>
          </a:p>
        </p:txBody>
      </p:sp>
      <p:pic>
        <p:nvPicPr>
          <p:cNvPr id="20" name="Picture 8" descr="http://www.ox.ac.uk/images/maincolumn/4238_Students_near_Hertford_College_-_credit_PA_Photocall.jpg"/>
          <p:cNvPicPr>
            <a:picLocks noChangeAspect="1" noChangeArrowheads="1"/>
          </p:cNvPicPr>
          <p:nvPr/>
        </p:nvPicPr>
        <p:blipFill>
          <a:blip r:embed="rId3" cstate="print"/>
          <a:srcRect/>
          <a:stretch>
            <a:fillRect/>
          </a:stretch>
        </p:blipFill>
        <p:spPr bwMode="auto">
          <a:xfrm>
            <a:off x="7383750" y="3832957"/>
            <a:ext cx="1473172" cy="226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
        <p:nvSpPr>
          <p:cNvPr id="5129" name="TextBox 23"/>
          <p:cNvSpPr txBox="1">
            <a:spLocks noChangeArrowheads="1"/>
          </p:cNvSpPr>
          <p:nvPr/>
        </p:nvSpPr>
        <p:spPr bwMode="auto">
          <a:xfrm>
            <a:off x="179512" y="1196752"/>
            <a:ext cx="5508798" cy="4770537"/>
          </a:xfrm>
          <a:prstGeom prst="rect">
            <a:avLst/>
          </a:prstGeom>
          <a:noFill/>
          <a:ln>
            <a:noFill/>
          </a:ln>
          <a:extLst/>
        </p:spPr>
        <p:txBody>
          <a:bodyPr wrap="square">
            <a:spAutoFit/>
          </a:bodyPr>
          <a:lstStyle>
            <a:lvl1pPr eaLnBrk="0" hangingPunct="0">
              <a:spcAft>
                <a:spcPct val="75000"/>
              </a:spcAft>
              <a:buChar char="•"/>
              <a:defRPr sz="2400">
                <a:solidFill>
                  <a:schemeClr val="tx1"/>
                </a:solidFill>
                <a:latin typeface="Arial" charset="0"/>
              </a:defRPr>
            </a:lvl1pPr>
            <a:lvl2pPr marL="742950" indent="-285750" eaLnBrk="0" hangingPunct="0">
              <a:spcAft>
                <a:spcPct val="75000"/>
              </a:spcAft>
              <a:buChar char="•"/>
              <a:defRPr sz="2000">
                <a:solidFill>
                  <a:schemeClr val="tx1"/>
                </a:solidFill>
                <a:latin typeface="Arial" charset="0"/>
              </a:defRPr>
            </a:lvl2pPr>
            <a:lvl3pPr marL="1143000" indent="-228600" eaLnBrk="0" hangingPunct="0">
              <a:spcAft>
                <a:spcPct val="75000"/>
              </a:spcAft>
              <a:buChar char="•"/>
              <a:defRPr sz="2000">
                <a:solidFill>
                  <a:schemeClr val="tx1"/>
                </a:solidFill>
                <a:latin typeface="Arial" charset="0"/>
              </a:defRPr>
            </a:lvl3pPr>
            <a:lvl4pPr marL="1600200" indent="-228600" eaLnBrk="0" hangingPunct="0">
              <a:spcAft>
                <a:spcPct val="75000"/>
              </a:spcAft>
              <a:buChar char="•"/>
              <a:defRPr sz="2000">
                <a:solidFill>
                  <a:schemeClr val="tx1"/>
                </a:solidFill>
                <a:latin typeface="Arial" charset="0"/>
              </a:defRPr>
            </a:lvl4pPr>
            <a:lvl5pPr marL="2057400" indent="-228600" eaLnBrk="0" hangingPunct="0">
              <a:spcAft>
                <a:spcPct val="75000"/>
              </a:spcAft>
              <a:buChar char="•"/>
              <a:defRPr sz="2000">
                <a:solidFill>
                  <a:schemeClr val="tx1"/>
                </a:solidFill>
                <a:latin typeface="Arial" charset="0"/>
              </a:defRPr>
            </a:lvl5pPr>
            <a:lvl6pPr marL="2514600" indent="-228600" eaLnBrk="0" fontAlgn="base" hangingPunct="0">
              <a:spcBef>
                <a:spcPct val="0"/>
              </a:spcBef>
              <a:spcAft>
                <a:spcPct val="75000"/>
              </a:spcAft>
              <a:buChar char="•"/>
              <a:defRPr sz="2000">
                <a:solidFill>
                  <a:schemeClr val="tx1"/>
                </a:solidFill>
                <a:latin typeface="Arial" charset="0"/>
              </a:defRPr>
            </a:lvl6pPr>
            <a:lvl7pPr marL="2971800" indent="-228600" eaLnBrk="0" fontAlgn="base" hangingPunct="0">
              <a:spcBef>
                <a:spcPct val="0"/>
              </a:spcBef>
              <a:spcAft>
                <a:spcPct val="75000"/>
              </a:spcAft>
              <a:buChar char="•"/>
              <a:defRPr sz="2000">
                <a:solidFill>
                  <a:schemeClr val="tx1"/>
                </a:solidFill>
                <a:latin typeface="Arial" charset="0"/>
              </a:defRPr>
            </a:lvl7pPr>
            <a:lvl8pPr marL="3429000" indent="-228600" eaLnBrk="0" fontAlgn="base" hangingPunct="0">
              <a:spcBef>
                <a:spcPct val="0"/>
              </a:spcBef>
              <a:spcAft>
                <a:spcPct val="75000"/>
              </a:spcAft>
              <a:buChar char="•"/>
              <a:defRPr sz="2000">
                <a:solidFill>
                  <a:schemeClr val="tx1"/>
                </a:solidFill>
                <a:latin typeface="Arial" charset="0"/>
              </a:defRPr>
            </a:lvl8pPr>
            <a:lvl9pPr marL="3886200" indent="-228600" eaLnBrk="0" fontAlgn="base" hangingPunct="0">
              <a:spcBef>
                <a:spcPct val="0"/>
              </a:spcBef>
              <a:spcAft>
                <a:spcPct val="75000"/>
              </a:spcAft>
              <a:buChar char="•"/>
              <a:defRPr sz="2000">
                <a:solidFill>
                  <a:schemeClr val="tx1"/>
                </a:solidFill>
                <a:latin typeface="Arial" charset="0"/>
              </a:defRPr>
            </a:lvl9pPr>
          </a:lstStyle>
          <a:p>
            <a:pPr eaLnBrk="1" hangingPunct="1">
              <a:spcAft>
                <a:spcPct val="0"/>
              </a:spcAft>
              <a:buClr>
                <a:srgbClr val="FFC000"/>
              </a:buClr>
              <a:buFontTx/>
              <a:buNone/>
              <a:defRPr/>
            </a:pPr>
            <a:r>
              <a:rPr lang="en-GB" altLang="en-US" sz="2800" dirty="0" smtClean="0">
                <a:solidFill>
                  <a:schemeClr val="bg1"/>
                </a:solidFill>
                <a:latin typeface="Perpetua" pitchFamily="18" charset="0"/>
              </a:rPr>
              <a:t>As a student, you’re a member of the University, a department and a College</a:t>
            </a:r>
          </a:p>
          <a:p>
            <a:pPr eaLnBrk="1" hangingPunct="1">
              <a:spcAft>
                <a:spcPct val="0"/>
              </a:spcAft>
              <a:buClr>
                <a:srgbClr val="FFC000"/>
              </a:buClr>
              <a:buFontTx/>
              <a:buNone/>
              <a:defRPr/>
            </a:pPr>
            <a:endParaRPr lang="en-GB" altLang="en-US" sz="2800" i="1" dirty="0" smtClean="0">
              <a:solidFill>
                <a:schemeClr val="bg1"/>
              </a:solidFill>
              <a:latin typeface="Perpetua" pitchFamily="18" charset="0"/>
            </a:endParaRPr>
          </a:p>
          <a:p>
            <a:pPr eaLnBrk="1" hangingPunct="1">
              <a:spcAft>
                <a:spcPct val="0"/>
              </a:spcAft>
              <a:buClr>
                <a:srgbClr val="FFC000"/>
              </a:buClr>
              <a:buFontTx/>
              <a:buNone/>
              <a:defRPr/>
            </a:pPr>
            <a:r>
              <a:rPr lang="en-GB" altLang="en-US" sz="2800" dirty="0" smtClean="0">
                <a:solidFill>
                  <a:schemeClr val="bg1"/>
                </a:solidFill>
                <a:latin typeface="Perpetua" pitchFamily="18" charset="0"/>
              </a:rPr>
              <a:t>The University and its departments provide:</a:t>
            </a:r>
          </a:p>
          <a:p>
            <a:pPr marL="1085850" lvl="1" indent="-342900" eaLnBrk="1" hangingPunct="1">
              <a:spcAft>
                <a:spcPts val="600"/>
              </a:spcAft>
              <a:buClr>
                <a:srgbClr val="FFC000"/>
              </a:buClr>
              <a:defRPr/>
            </a:pPr>
            <a:r>
              <a:rPr lang="en-GB" altLang="en-US" sz="2400" dirty="0" smtClean="0">
                <a:solidFill>
                  <a:schemeClr val="bg1"/>
                </a:solidFill>
                <a:latin typeface="Perpetua" pitchFamily="18" charset="0"/>
              </a:rPr>
              <a:t>Course content </a:t>
            </a:r>
          </a:p>
          <a:p>
            <a:pPr marL="1085850" lvl="1" indent="-342900" eaLnBrk="1" hangingPunct="1">
              <a:spcAft>
                <a:spcPts val="600"/>
              </a:spcAft>
              <a:buClr>
                <a:srgbClr val="FFC000"/>
              </a:buClr>
              <a:defRPr/>
            </a:pPr>
            <a:r>
              <a:rPr lang="en-GB" altLang="en-US" sz="2400" dirty="0" smtClean="0">
                <a:solidFill>
                  <a:schemeClr val="bg1"/>
                </a:solidFill>
                <a:latin typeface="Perpetua" pitchFamily="18" charset="0"/>
              </a:rPr>
              <a:t>Lectures, seminars, practicals and projects </a:t>
            </a:r>
          </a:p>
          <a:p>
            <a:pPr marL="1085850" lvl="1" indent="-342900" eaLnBrk="1" hangingPunct="1">
              <a:spcAft>
                <a:spcPts val="600"/>
              </a:spcAft>
              <a:buClr>
                <a:srgbClr val="FFC000"/>
              </a:buClr>
              <a:defRPr/>
            </a:pPr>
            <a:r>
              <a:rPr lang="en-GB" altLang="en-US" sz="2400" dirty="0" smtClean="0">
                <a:solidFill>
                  <a:schemeClr val="bg1"/>
                </a:solidFill>
                <a:latin typeface="Perpetua" pitchFamily="18" charset="0"/>
              </a:rPr>
              <a:t>Assessments and exams </a:t>
            </a:r>
          </a:p>
          <a:p>
            <a:pPr marL="1085850" lvl="1" indent="-342900" eaLnBrk="1" hangingPunct="1">
              <a:spcAft>
                <a:spcPts val="600"/>
              </a:spcAft>
              <a:buClr>
                <a:srgbClr val="FFC000"/>
              </a:buClr>
              <a:defRPr/>
            </a:pPr>
            <a:r>
              <a:rPr lang="en-GB" altLang="en-US" sz="2400" dirty="0" smtClean="0">
                <a:solidFill>
                  <a:schemeClr val="bg1"/>
                </a:solidFill>
                <a:latin typeface="Perpetua" pitchFamily="18" charset="0"/>
              </a:rPr>
              <a:t>Award degrees</a:t>
            </a:r>
          </a:p>
          <a:p>
            <a:pPr marL="1085850" lvl="1" indent="-342900" eaLnBrk="1" hangingPunct="1">
              <a:spcAft>
                <a:spcPts val="600"/>
              </a:spcAft>
              <a:buClr>
                <a:srgbClr val="FFC000"/>
              </a:buClr>
              <a:defRPr/>
            </a:pPr>
            <a:r>
              <a:rPr lang="en-GB" altLang="en-US" sz="2400" dirty="0" smtClean="0">
                <a:solidFill>
                  <a:schemeClr val="bg1"/>
                </a:solidFill>
                <a:latin typeface="Perpetua" pitchFamily="18" charset="0"/>
              </a:rPr>
              <a:t>Careers advice</a:t>
            </a:r>
            <a:endParaRPr lang="en-GB" altLang="en-US" sz="1400" dirty="0" smtClean="0">
              <a:solidFill>
                <a:schemeClr val="bg1"/>
              </a:solidFill>
              <a:latin typeface="Perpetua" pitchFamily="18" charset="0"/>
            </a:endParaRPr>
          </a:p>
        </p:txBody>
      </p:sp>
      <p:pic>
        <p:nvPicPr>
          <p:cNvPr id="2" name="Picture 1"/>
          <p:cNvPicPr>
            <a:picLocks noChangeAspect="1"/>
          </p:cNvPicPr>
          <p:nvPr/>
        </p:nvPicPr>
        <p:blipFill rotWithShape="1">
          <a:blip r:embed="rId4" cstate="print"/>
          <a:srcRect l="23978" r="9921"/>
          <a:stretch/>
        </p:blipFill>
        <p:spPr>
          <a:xfrm>
            <a:off x="5702300" y="1411288"/>
            <a:ext cx="1498600" cy="22685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3" name="Picture 2"/>
          <p:cNvPicPr>
            <a:picLocks noChangeAspect="1"/>
          </p:cNvPicPr>
          <p:nvPr/>
        </p:nvPicPr>
        <p:blipFill>
          <a:blip r:embed="rId5" cstate="print"/>
          <a:stretch>
            <a:fillRect/>
          </a:stretch>
        </p:blipFill>
        <p:spPr>
          <a:xfrm>
            <a:off x="5691188" y="3832225"/>
            <a:ext cx="1509712" cy="22685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pic>
        <p:nvPicPr>
          <p:cNvPr id="4" name="Picture 3"/>
          <p:cNvPicPr>
            <a:picLocks noChangeAspect="1"/>
          </p:cNvPicPr>
          <p:nvPr/>
        </p:nvPicPr>
        <p:blipFill>
          <a:blip r:embed="rId6" cstate="print"/>
          <a:stretch>
            <a:fillRect/>
          </a:stretch>
        </p:blipFill>
        <p:spPr>
          <a:xfrm>
            <a:off x="7380288" y="1411288"/>
            <a:ext cx="1512887" cy="226853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8"/>
          <p:cNvSpPr>
            <a:spLocks noGrp="1" noChangeArrowheads="1"/>
          </p:cNvSpPr>
          <p:nvPr>
            <p:ph type="body" idx="4294967295"/>
          </p:nvPr>
        </p:nvSpPr>
        <p:spPr>
          <a:xfrm>
            <a:off x="0" y="1052736"/>
            <a:ext cx="8435975" cy="5688632"/>
          </a:xfrm>
        </p:spPr>
        <p:txBody>
          <a:bodyPr/>
          <a:lstStyle/>
          <a:p>
            <a:pPr eaLnBrk="1" hangingPunct="1">
              <a:spcBef>
                <a:spcPct val="0"/>
              </a:spcBef>
              <a:buClr>
                <a:srgbClr val="FFC000"/>
              </a:buClr>
            </a:pPr>
            <a:r>
              <a:rPr lang="en-GB" dirty="0" smtClean="0">
                <a:solidFill>
                  <a:schemeClr val="bg1"/>
                </a:solidFill>
                <a:latin typeface="Perpetua" pitchFamily="18" charset="0"/>
              </a:rPr>
              <a:t>~25 undergraduate Colleges</a:t>
            </a:r>
          </a:p>
          <a:p>
            <a:pPr eaLnBrk="1" hangingPunct="1">
              <a:spcBef>
                <a:spcPct val="0"/>
              </a:spcBef>
              <a:buClr>
                <a:srgbClr val="FFC000"/>
              </a:buClr>
            </a:pPr>
            <a:endParaRPr lang="en-GB" dirty="0" smtClean="0">
              <a:solidFill>
                <a:schemeClr val="bg1"/>
              </a:solidFill>
              <a:latin typeface="Perpetua" pitchFamily="18" charset="0"/>
            </a:endParaRPr>
          </a:p>
          <a:p>
            <a:pPr eaLnBrk="1" hangingPunct="1">
              <a:spcBef>
                <a:spcPct val="0"/>
              </a:spcBef>
              <a:buClr>
                <a:srgbClr val="FFC000"/>
              </a:buClr>
            </a:pPr>
            <a:r>
              <a:rPr lang="en-GB" dirty="0" smtClean="0">
                <a:solidFill>
                  <a:schemeClr val="bg1"/>
                </a:solidFill>
                <a:latin typeface="Perpetua" pitchFamily="18" charset="0"/>
              </a:rPr>
              <a:t>Your home within Cambridge!</a:t>
            </a:r>
          </a:p>
          <a:p>
            <a:pPr lvl="4" eaLnBrk="1" hangingPunct="1">
              <a:spcBef>
                <a:spcPct val="0"/>
              </a:spcBef>
              <a:buClr>
                <a:srgbClr val="FFC000"/>
              </a:buClr>
            </a:pPr>
            <a:r>
              <a:rPr lang="en-GB" sz="3200" dirty="0" smtClean="0">
                <a:solidFill>
                  <a:schemeClr val="bg1"/>
                </a:solidFill>
                <a:latin typeface="Perpetua" pitchFamily="18" charset="0"/>
              </a:rPr>
              <a:t>Accommodation</a:t>
            </a:r>
          </a:p>
          <a:p>
            <a:pPr lvl="4" eaLnBrk="1" hangingPunct="1">
              <a:lnSpc>
                <a:spcPct val="80000"/>
              </a:lnSpc>
              <a:buClr>
                <a:srgbClr val="FFC000"/>
              </a:buClr>
            </a:pPr>
            <a:r>
              <a:rPr lang="en-GB" sz="3200" dirty="0" smtClean="0">
                <a:solidFill>
                  <a:schemeClr val="bg1"/>
                </a:solidFill>
                <a:latin typeface="Perpetua" pitchFamily="18" charset="0"/>
              </a:rPr>
              <a:t>Common Room</a:t>
            </a:r>
          </a:p>
          <a:p>
            <a:pPr lvl="4" eaLnBrk="1" hangingPunct="1">
              <a:lnSpc>
                <a:spcPct val="80000"/>
              </a:lnSpc>
              <a:buClr>
                <a:srgbClr val="FFC000"/>
              </a:buClr>
            </a:pPr>
            <a:r>
              <a:rPr lang="en-GB" sz="3200" dirty="0" smtClean="0">
                <a:solidFill>
                  <a:schemeClr val="bg1"/>
                </a:solidFill>
                <a:latin typeface="Perpetua" pitchFamily="18" charset="0"/>
              </a:rPr>
              <a:t>Dining Hall</a:t>
            </a:r>
          </a:p>
          <a:p>
            <a:pPr lvl="4" eaLnBrk="1" hangingPunct="1">
              <a:lnSpc>
                <a:spcPct val="80000"/>
              </a:lnSpc>
              <a:buClr>
                <a:srgbClr val="FFC000"/>
              </a:buClr>
            </a:pPr>
            <a:r>
              <a:rPr lang="en-GB" sz="3200" dirty="0" smtClean="0">
                <a:solidFill>
                  <a:schemeClr val="bg1"/>
                </a:solidFill>
                <a:latin typeface="Perpetua" pitchFamily="18" charset="0"/>
              </a:rPr>
              <a:t>Library</a:t>
            </a:r>
          </a:p>
          <a:p>
            <a:pPr lvl="4" eaLnBrk="1" hangingPunct="1">
              <a:lnSpc>
                <a:spcPct val="80000"/>
              </a:lnSpc>
              <a:buClr>
                <a:srgbClr val="FFC000"/>
              </a:buClr>
            </a:pPr>
            <a:r>
              <a:rPr lang="en-GB" sz="3200" dirty="0" smtClean="0">
                <a:solidFill>
                  <a:schemeClr val="bg1"/>
                </a:solidFill>
                <a:latin typeface="Perpetua" pitchFamily="18" charset="0"/>
              </a:rPr>
              <a:t>Sports facilities</a:t>
            </a:r>
          </a:p>
          <a:p>
            <a:pPr lvl="4" eaLnBrk="1" hangingPunct="1">
              <a:lnSpc>
                <a:spcPct val="80000"/>
              </a:lnSpc>
              <a:buClr>
                <a:srgbClr val="FFC000"/>
              </a:buClr>
            </a:pPr>
            <a:r>
              <a:rPr lang="en-GB" sz="3200" dirty="0" smtClean="0">
                <a:solidFill>
                  <a:schemeClr val="bg1"/>
                </a:solidFill>
                <a:latin typeface="Perpetua" pitchFamily="18" charset="0"/>
              </a:rPr>
              <a:t>Support network</a:t>
            </a:r>
          </a:p>
          <a:p>
            <a:pPr eaLnBrk="1" hangingPunct="1">
              <a:spcBef>
                <a:spcPct val="50000"/>
              </a:spcBef>
              <a:buClr>
                <a:srgbClr val="FFC000"/>
              </a:buClr>
            </a:pPr>
            <a:r>
              <a:rPr lang="en-GB" dirty="0" smtClean="0">
                <a:solidFill>
                  <a:schemeClr val="bg1"/>
                </a:solidFill>
                <a:latin typeface="Perpetua" pitchFamily="18" charset="0"/>
              </a:rPr>
              <a:t>Most subjects available at most Colleges</a:t>
            </a:r>
          </a:p>
          <a:p>
            <a:pPr eaLnBrk="1" hangingPunct="1">
              <a:lnSpc>
                <a:spcPct val="80000"/>
              </a:lnSpc>
              <a:buClr>
                <a:srgbClr val="FFC000"/>
              </a:buClr>
            </a:pPr>
            <a:endParaRPr lang="en-GB" dirty="0" smtClean="0">
              <a:solidFill>
                <a:schemeClr val="bg1"/>
              </a:solidFill>
              <a:latin typeface="Perpetua" pitchFamily="18" charset="0"/>
            </a:endParaRPr>
          </a:p>
        </p:txBody>
      </p:sp>
      <p:sp>
        <p:nvSpPr>
          <p:cNvPr id="24580" name="Rectangle 7"/>
          <p:cNvSpPr>
            <a:spLocks noGrp="1" noChangeArrowheads="1"/>
          </p:cNvSpPr>
          <p:nvPr>
            <p:ph type="title" idx="4294967295"/>
          </p:nvPr>
        </p:nvSpPr>
        <p:spPr>
          <a:xfrm>
            <a:off x="0" y="-17463"/>
            <a:ext cx="9144000" cy="1143001"/>
          </a:xfrm>
        </p:spPr>
        <p:txBody>
          <a:bodyPr/>
          <a:lstStyle/>
          <a:p>
            <a:pPr eaLnBrk="1" hangingPunct="1"/>
            <a:r>
              <a:rPr lang="en-GB" sz="6000" dirty="0" smtClean="0">
                <a:solidFill>
                  <a:srgbClr val="FFC000"/>
                </a:solidFill>
                <a:latin typeface="Perpetua" pitchFamily="18" charset="0"/>
              </a:rPr>
              <a:t>Colleges</a:t>
            </a:r>
            <a:endParaRPr lang="en-US" sz="6000" dirty="0" smtClean="0">
              <a:solidFill>
                <a:srgbClr val="FFC000"/>
              </a:solidFill>
              <a:latin typeface="Perpetua" pitchFamily="18" charset="0"/>
            </a:endParaRPr>
          </a:p>
        </p:txBody>
      </p:sp>
      <p:pic>
        <p:nvPicPr>
          <p:cNvPr id="10" name="Picture 2" descr="christmas dinner 2.jpg"/>
          <p:cNvPicPr>
            <a:picLocks noChangeAspect="1" noChangeArrowheads="1"/>
          </p:cNvPicPr>
          <p:nvPr/>
        </p:nvPicPr>
        <p:blipFill>
          <a:blip r:embed="rId3" cstate="print"/>
          <a:srcRect t="10964" r="4878" b="4981"/>
          <a:stretch>
            <a:fillRect/>
          </a:stretch>
        </p:blipFill>
        <p:spPr bwMode="auto">
          <a:xfrm>
            <a:off x="6322107" y="4149080"/>
            <a:ext cx="2930413" cy="1728192"/>
          </a:xfrm>
          <a:prstGeom prst="rect">
            <a:avLst/>
          </a:prstGeom>
          <a:noFill/>
        </p:spPr>
      </p:pic>
      <p:pic>
        <p:nvPicPr>
          <p:cNvPr id="11" name="Picture 8" descr="College Bar"/>
          <p:cNvPicPr>
            <a:picLocks noChangeAspect="1" noChangeArrowheads="1"/>
          </p:cNvPicPr>
          <p:nvPr/>
        </p:nvPicPr>
        <p:blipFill>
          <a:blip r:embed="rId4" cstate="print"/>
          <a:srcRect l="-31" r="914"/>
          <a:stretch>
            <a:fillRect/>
          </a:stretch>
        </p:blipFill>
        <p:spPr bwMode="auto">
          <a:xfrm>
            <a:off x="5220072" y="2708920"/>
            <a:ext cx="4032448" cy="1328468"/>
          </a:xfrm>
          <a:prstGeom prst="rect">
            <a:avLst/>
          </a:prstGeom>
          <a:noFill/>
        </p:spPr>
      </p:pic>
      <p:pic>
        <p:nvPicPr>
          <p:cNvPr id="12" name="Picture 10" descr="students walking along path in deer park"/>
          <p:cNvPicPr>
            <a:picLocks noChangeAspect="1" noChangeArrowheads="1"/>
          </p:cNvPicPr>
          <p:nvPr/>
        </p:nvPicPr>
        <p:blipFill>
          <a:blip r:embed="rId5" cstate="print"/>
          <a:srcRect l="12195" r="24143"/>
          <a:stretch>
            <a:fillRect/>
          </a:stretch>
        </p:blipFill>
        <p:spPr bwMode="auto">
          <a:xfrm>
            <a:off x="6228184" y="1052736"/>
            <a:ext cx="3024336" cy="1551215"/>
          </a:xfrm>
          <a:prstGeom prst="rect">
            <a:avLst/>
          </a:prstGeom>
          <a:noFill/>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7"/>
          <p:cNvSpPr>
            <a:spLocks noGrp="1" noChangeArrowheads="1"/>
          </p:cNvSpPr>
          <p:nvPr>
            <p:ph type="title" idx="4294967295"/>
          </p:nvPr>
        </p:nvSpPr>
        <p:spPr>
          <a:xfrm>
            <a:off x="0" y="-17463"/>
            <a:ext cx="9144000" cy="1143001"/>
          </a:xfrm>
        </p:spPr>
        <p:txBody>
          <a:bodyPr/>
          <a:lstStyle/>
          <a:p>
            <a:pPr eaLnBrk="1" hangingPunct="1"/>
            <a:r>
              <a:rPr lang="en-GB" sz="5400" dirty="0" smtClean="0">
                <a:solidFill>
                  <a:srgbClr val="FFC000"/>
                </a:solidFill>
                <a:latin typeface="Perpetua" pitchFamily="18" charset="0"/>
              </a:rPr>
              <a:t>Choosing a College</a:t>
            </a:r>
            <a:endParaRPr lang="en-US" sz="5400" dirty="0" smtClean="0">
              <a:solidFill>
                <a:srgbClr val="FFC000"/>
              </a:solidFill>
              <a:latin typeface="Perpetua" pitchFamily="18" charset="0"/>
            </a:endParaRPr>
          </a:p>
        </p:txBody>
      </p:sp>
      <p:sp>
        <p:nvSpPr>
          <p:cNvPr id="27652" name="Rectangle 8"/>
          <p:cNvSpPr>
            <a:spLocks noGrp="1" noChangeArrowheads="1"/>
          </p:cNvSpPr>
          <p:nvPr>
            <p:ph type="body" idx="4294967295"/>
          </p:nvPr>
        </p:nvSpPr>
        <p:spPr>
          <a:xfrm>
            <a:off x="323850" y="1052736"/>
            <a:ext cx="8820150" cy="5688632"/>
          </a:xfrm>
        </p:spPr>
        <p:txBody>
          <a:bodyPr/>
          <a:lstStyle/>
          <a:p>
            <a:pPr eaLnBrk="1" hangingPunct="1">
              <a:spcBef>
                <a:spcPct val="50000"/>
              </a:spcBef>
              <a:buClr>
                <a:srgbClr val="FFC000"/>
              </a:buClr>
            </a:pPr>
            <a:r>
              <a:rPr lang="en-GB" sz="2800" dirty="0" smtClean="0">
                <a:solidFill>
                  <a:schemeClr val="bg1"/>
                </a:solidFill>
                <a:latin typeface="Perpetua" pitchFamily="18" charset="0"/>
              </a:rPr>
              <a:t>More alike than different</a:t>
            </a:r>
          </a:p>
          <a:p>
            <a:pPr eaLnBrk="1" hangingPunct="1">
              <a:lnSpc>
                <a:spcPct val="80000"/>
              </a:lnSpc>
              <a:buClr>
                <a:srgbClr val="FFC000"/>
              </a:buClr>
            </a:pPr>
            <a:r>
              <a:rPr lang="en-GB" sz="2800" dirty="0" smtClean="0">
                <a:solidFill>
                  <a:schemeClr val="bg1"/>
                </a:solidFill>
                <a:latin typeface="Perpetua" pitchFamily="18" charset="0"/>
              </a:rPr>
              <a:t>Department-based teaching</a:t>
            </a:r>
          </a:p>
          <a:p>
            <a:pPr eaLnBrk="1" hangingPunct="1">
              <a:lnSpc>
                <a:spcPct val="80000"/>
              </a:lnSpc>
              <a:buClr>
                <a:srgbClr val="FFC000"/>
              </a:buClr>
            </a:pPr>
            <a:r>
              <a:rPr lang="en-GB" sz="2800" dirty="0" smtClean="0">
                <a:solidFill>
                  <a:schemeClr val="bg1"/>
                </a:solidFill>
                <a:latin typeface="Perpetua" pitchFamily="18" charset="0"/>
              </a:rPr>
              <a:t>Most subjects available at most Colleges</a:t>
            </a:r>
          </a:p>
          <a:p>
            <a:pPr eaLnBrk="1" hangingPunct="1">
              <a:spcBef>
                <a:spcPct val="0"/>
              </a:spcBef>
              <a:buClr>
                <a:srgbClr val="FFC000"/>
              </a:buClr>
            </a:pPr>
            <a:r>
              <a:rPr lang="en-GB" sz="2800" dirty="0" smtClean="0">
                <a:solidFill>
                  <a:schemeClr val="bg1"/>
                </a:solidFill>
                <a:latin typeface="Perpetua" pitchFamily="18" charset="0"/>
              </a:rPr>
              <a:t>Personal preferences</a:t>
            </a:r>
          </a:p>
          <a:p>
            <a:pPr lvl="4" eaLnBrk="1" hangingPunct="1">
              <a:lnSpc>
                <a:spcPct val="80000"/>
              </a:lnSpc>
              <a:buClr>
                <a:srgbClr val="FFC000"/>
              </a:buClr>
            </a:pPr>
            <a:r>
              <a:rPr lang="en-GB" sz="2800" dirty="0" smtClean="0">
                <a:solidFill>
                  <a:schemeClr val="bg1"/>
                </a:solidFill>
                <a:latin typeface="Perpetua" pitchFamily="18" charset="0"/>
              </a:rPr>
              <a:t>Size</a:t>
            </a:r>
          </a:p>
          <a:p>
            <a:pPr lvl="4" eaLnBrk="1" hangingPunct="1">
              <a:lnSpc>
                <a:spcPct val="80000"/>
              </a:lnSpc>
              <a:buClr>
                <a:srgbClr val="FFC000"/>
              </a:buClr>
            </a:pPr>
            <a:r>
              <a:rPr lang="en-GB" sz="2800" dirty="0" smtClean="0">
                <a:solidFill>
                  <a:schemeClr val="bg1"/>
                </a:solidFill>
                <a:latin typeface="Perpetua" pitchFamily="18" charset="0"/>
              </a:rPr>
              <a:t>Style</a:t>
            </a:r>
          </a:p>
          <a:p>
            <a:pPr lvl="4" eaLnBrk="1" hangingPunct="1">
              <a:lnSpc>
                <a:spcPct val="80000"/>
              </a:lnSpc>
              <a:buClr>
                <a:srgbClr val="FFC000"/>
              </a:buClr>
            </a:pPr>
            <a:r>
              <a:rPr lang="en-GB" sz="2800" dirty="0" smtClean="0">
                <a:solidFill>
                  <a:schemeClr val="bg1"/>
                </a:solidFill>
                <a:latin typeface="Perpetua" pitchFamily="18" charset="0"/>
              </a:rPr>
              <a:t>Location</a:t>
            </a:r>
          </a:p>
          <a:p>
            <a:pPr lvl="4" eaLnBrk="1" hangingPunct="1">
              <a:lnSpc>
                <a:spcPct val="80000"/>
              </a:lnSpc>
              <a:buClr>
                <a:srgbClr val="FFC000"/>
              </a:buClr>
            </a:pPr>
            <a:r>
              <a:rPr lang="en-GB" sz="2800" dirty="0" smtClean="0">
                <a:solidFill>
                  <a:schemeClr val="bg1"/>
                </a:solidFill>
                <a:latin typeface="Perpetua" pitchFamily="18" charset="0"/>
              </a:rPr>
              <a:t>Accommodation</a:t>
            </a:r>
          </a:p>
          <a:p>
            <a:pPr eaLnBrk="1" hangingPunct="1">
              <a:lnSpc>
                <a:spcPct val="80000"/>
              </a:lnSpc>
              <a:buClr>
                <a:srgbClr val="FFC000"/>
              </a:buClr>
            </a:pPr>
            <a:r>
              <a:rPr lang="en-GB" sz="2800" dirty="0" smtClean="0">
                <a:solidFill>
                  <a:schemeClr val="bg1"/>
                </a:solidFill>
                <a:latin typeface="Perpetua" pitchFamily="18" charset="0"/>
              </a:rPr>
              <a:t>Open application</a:t>
            </a:r>
          </a:p>
          <a:p>
            <a:pPr eaLnBrk="1" hangingPunct="1">
              <a:lnSpc>
                <a:spcPct val="80000"/>
              </a:lnSpc>
              <a:buClr>
                <a:srgbClr val="FFC000"/>
              </a:buClr>
            </a:pPr>
            <a:endParaRPr lang="en-GB" sz="2800" dirty="0" smtClean="0">
              <a:solidFill>
                <a:schemeClr val="bg1"/>
              </a:solidFill>
              <a:latin typeface="Perpetua" pitchFamily="18" charset="0"/>
            </a:endParaRPr>
          </a:p>
        </p:txBody>
      </p:sp>
      <p:pic>
        <p:nvPicPr>
          <p:cNvPr id="27650" name="Picture 2" descr="christmas dinner 2.jpg"/>
          <p:cNvPicPr>
            <a:picLocks noChangeAspect="1" noChangeArrowheads="1"/>
          </p:cNvPicPr>
          <p:nvPr/>
        </p:nvPicPr>
        <p:blipFill>
          <a:blip r:embed="rId3" cstate="print"/>
          <a:srcRect/>
          <a:stretch>
            <a:fillRect/>
          </a:stretch>
        </p:blipFill>
        <p:spPr bwMode="auto">
          <a:xfrm>
            <a:off x="6012160" y="1004186"/>
            <a:ext cx="2952328" cy="1970356"/>
          </a:xfrm>
          <a:prstGeom prst="rect">
            <a:avLst/>
          </a:prstGeom>
          <a:noFill/>
        </p:spPr>
      </p:pic>
      <p:pic>
        <p:nvPicPr>
          <p:cNvPr id="27656" name="Picture 8" descr="College Bar"/>
          <p:cNvPicPr>
            <a:picLocks noChangeAspect="1" noChangeArrowheads="1"/>
          </p:cNvPicPr>
          <p:nvPr/>
        </p:nvPicPr>
        <p:blipFill>
          <a:blip r:embed="rId4" cstate="print"/>
          <a:srcRect l="-31" r="914"/>
          <a:stretch>
            <a:fillRect/>
          </a:stretch>
        </p:blipFill>
        <p:spPr bwMode="auto">
          <a:xfrm>
            <a:off x="2699792" y="5157192"/>
            <a:ext cx="4032448" cy="1328468"/>
          </a:xfrm>
          <a:prstGeom prst="rect">
            <a:avLst/>
          </a:prstGeom>
          <a:noFill/>
        </p:spPr>
      </p:pic>
      <p:pic>
        <p:nvPicPr>
          <p:cNvPr id="27658" name="Picture 10" descr="students walking along path in deer park"/>
          <p:cNvPicPr>
            <a:picLocks noChangeAspect="1" noChangeArrowheads="1"/>
          </p:cNvPicPr>
          <p:nvPr/>
        </p:nvPicPr>
        <p:blipFill>
          <a:blip r:embed="rId5" cstate="print"/>
          <a:srcRect l="12195" r="24143"/>
          <a:stretch>
            <a:fillRect/>
          </a:stretch>
        </p:blipFill>
        <p:spPr bwMode="auto">
          <a:xfrm>
            <a:off x="4932040" y="3140968"/>
            <a:ext cx="3528392" cy="1809751"/>
          </a:xfrm>
          <a:prstGeom prst="rect">
            <a:avLst/>
          </a:prstGeom>
          <a:noFill/>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7"/>
          <p:cNvSpPr>
            <a:spLocks noGrp="1" noChangeArrowheads="1"/>
          </p:cNvSpPr>
          <p:nvPr>
            <p:ph type="title" idx="4294967295"/>
          </p:nvPr>
        </p:nvSpPr>
        <p:spPr>
          <a:xfrm>
            <a:off x="0" y="2781300"/>
            <a:ext cx="9144000" cy="1143000"/>
          </a:xfrm>
        </p:spPr>
        <p:txBody>
          <a:bodyPr/>
          <a:lstStyle/>
          <a:p>
            <a:pPr eaLnBrk="1" hangingPunct="1"/>
            <a:r>
              <a:rPr lang="en-GB" sz="6000" dirty="0" smtClean="0">
                <a:solidFill>
                  <a:srgbClr val="FFC000"/>
                </a:solidFill>
                <a:latin typeface="Perpetua" pitchFamily="18" charset="0"/>
              </a:rPr>
              <a:t>Application process</a:t>
            </a:r>
            <a:endParaRPr lang="en-US" sz="6000" dirty="0" smtClean="0">
              <a:solidFill>
                <a:srgbClr val="FFC000"/>
              </a:solidFill>
              <a:latin typeface="Perpetua" pitchFamily="18"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7"/>
          <p:cNvSpPr txBox="1">
            <a:spLocks noChangeArrowheads="1"/>
          </p:cNvSpPr>
          <p:nvPr/>
        </p:nvSpPr>
        <p:spPr bwMode="auto">
          <a:xfrm>
            <a:off x="0" y="-17463"/>
            <a:ext cx="9144000" cy="1143001"/>
          </a:xfrm>
          <a:prstGeom prst="rect">
            <a:avLst/>
          </a:prstGeom>
          <a:noFill/>
          <a:ln w="9525">
            <a:noFill/>
            <a:miter lim="800000"/>
            <a:headEnd/>
            <a:tailEnd/>
          </a:ln>
          <a:effectLst/>
        </p:spPr>
        <p:txBody>
          <a:bodyPr anchor="ctr"/>
          <a:lstStyle/>
          <a:p>
            <a:pPr algn="ctr">
              <a:defRPr/>
            </a:pPr>
            <a:r>
              <a:rPr lang="en-GB" sz="6000" kern="0" dirty="0">
                <a:solidFill>
                  <a:srgbClr val="FFC000"/>
                </a:solidFill>
                <a:latin typeface="Perpetua" pitchFamily="18" charset="0"/>
                <a:ea typeface="+mj-ea"/>
                <a:cs typeface="+mj-cs"/>
              </a:rPr>
              <a:t>Application </a:t>
            </a:r>
            <a:r>
              <a:rPr lang="en-GB" sz="6000" kern="0" dirty="0" smtClean="0">
                <a:solidFill>
                  <a:srgbClr val="FFC000"/>
                </a:solidFill>
                <a:latin typeface="Perpetua" pitchFamily="18" charset="0"/>
                <a:ea typeface="+mj-ea"/>
                <a:cs typeface="+mj-cs"/>
              </a:rPr>
              <a:t>process</a:t>
            </a:r>
            <a:r>
              <a:rPr lang="en-GB" sz="6000" kern="0" dirty="0">
                <a:solidFill>
                  <a:srgbClr val="FFC000"/>
                </a:solidFill>
                <a:latin typeface="Perpetua" pitchFamily="18" charset="0"/>
                <a:ea typeface="+mj-ea"/>
                <a:cs typeface="+mj-cs"/>
              </a:rPr>
              <a:t>: timeline</a:t>
            </a:r>
            <a:endParaRPr lang="en-US" sz="6000" kern="0" dirty="0">
              <a:solidFill>
                <a:srgbClr val="FFC000"/>
              </a:solidFill>
              <a:latin typeface="Perpetua" pitchFamily="18" charset="0"/>
              <a:ea typeface="+mj-ea"/>
              <a:cs typeface="+mj-cs"/>
            </a:endParaRPr>
          </a:p>
        </p:txBody>
      </p:sp>
      <p:sp>
        <p:nvSpPr>
          <p:cNvPr id="27" name="Rounded Rectangle 26"/>
          <p:cNvSpPr/>
          <p:nvPr/>
        </p:nvSpPr>
        <p:spPr>
          <a:xfrm>
            <a:off x="323528" y="1844948"/>
            <a:ext cx="1512168" cy="1116124"/>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200" b="1" dirty="0">
                <a:ln>
                  <a:solidFill>
                    <a:srgbClr val="0066FF"/>
                  </a:solidFill>
                </a:ln>
                <a:solidFill>
                  <a:srgbClr val="0066FF"/>
                </a:solidFill>
                <a:latin typeface="Arial" pitchFamily="34" charset="0"/>
                <a:cs typeface="Arial" pitchFamily="34" charset="0"/>
              </a:rPr>
              <a:t>Choose course</a:t>
            </a:r>
          </a:p>
        </p:txBody>
      </p:sp>
      <p:sp>
        <p:nvSpPr>
          <p:cNvPr id="28" name="Rounded Rectangle 27"/>
          <p:cNvSpPr/>
          <p:nvPr/>
        </p:nvSpPr>
        <p:spPr>
          <a:xfrm>
            <a:off x="2818437" y="1847069"/>
            <a:ext cx="1656184" cy="1116124"/>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n>
                  <a:solidFill>
                    <a:srgbClr val="0066FF"/>
                  </a:solidFill>
                </a:ln>
                <a:solidFill>
                  <a:srgbClr val="0066FF"/>
                </a:solidFill>
                <a:latin typeface="Arial" pitchFamily="34" charset="0"/>
                <a:cs typeface="Arial" pitchFamily="34" charset="0"/>
              </a:rPr>
              <a:t>Choose a College or open application</a:t>
            </a:r>
          </a:p>
        </p:txBody>
      </p:sp>
      <p:sp>
        <p:nvSpPr>
          <p:cNvPr id="29" name="Rounded Rectangle 28"/>
          <p:cNvSpPr/>
          <p:nvPr/>
        </p:nvSpPr>
        <p:spPr>
          <a:xfrm>
            <a:off x="5544108" y="1844948"/>
            <a:ext cx="1588231" cy="1116000"/>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b="1" dirty="0">
                <a:ln>
                  <a:solidFill>
                    <a:srgbClr val="0066FF"/>
                  </a:solidFill>
                </a:ln>
                <a:solidFill>
                  <a:srgbClr val="0066FF"/>
                </a:solidFill>
                <a:latin typeface="Arial" pitchFamily="34" charset="0"/>
                <a:cs typeface="Arial" pitchFamily="34" charset="0"/>
              </a:rPr>
              <a:t>UCAS application</a:t>
            </a:r>
          </a:p>
          <a:p>
            <a:pPr algn="ctr">
              <a:defRPr/>
            </a:pPr>
            <a:r>
              <a:rPr lang="en-GB" sz="1800" b="1" dirty="0">
                <a:ln>
                  <a:solidFill>
                    <a:srgbClr val="0066FF"/>
                  </a:solidFill>
                </a:ln>
                <a:solidFill>
                  <a:srgbClr val="0066FF"/>
                </a:solidFill>
                <a:latin typeface="Arial" pitchFamily="34" charset="0"/>
                <a:cs typeface="Arial" pitchFamily="34" charset="0"/>
              </a:rPr>
              <a:t>15 Oct</a:t>
            </a:r>
          </a:p>
        </p:txBody>
      </p:sp>
      <p:sp>
        <p:nvSpPr>
          <p:cNvPr id="30" name="Rounded Rectangle 29"/>
          <p:cNvSpPr/>
          <p:nvPr/>
        </p:nvSpPr>
        <p:spPr>
          <a:xfrm>
            <a:off x="7708543" y="1916956"/>
            <a:ext cx="1260000" cy="900100"/>
          </a:xfrm>
          <a:prstGeom prst="roundRect">
            <a:avLst/>
          </a:prstGeom>
          <a:solidFill>
            <a:schemeClr val="bg1"/>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n>
                  <a:solidFill>
                    <a:srgbClr val="6699FF"/>
                  </a:solidFill>
                </a:ln>
                <a:solidFill>
                  <a:srgbClr val="6699FF"/>
                </a:solidFill>
                <a:latin typeface="Arial" pitchFamily="34" charset="0"/>
                <a:cs typeface="Arial" pitchFamily="34" charset="0"/>
              </a:rPr>
              <a:t>+ SAQ (Cam)</a:t>
            </a:r>
          </a:p>
          <a:p>
            <a:pPr algn="ctr">
              <a:defRPr/>
            </a:pPr>
            <a:r>
              <a:rPr lang="en-GB" sz="1600" dirty="0">
                <a:ln>
                  <a:solidFill>
                    <a:srgbClr val="6699FF"/>
                  </a:solidFill>
                </a:ln>
                <a:solidFill>
                  <a:srgbClr val="6699FF"/>
                </a:solidFill>
                <a:latin typeface="Arial" pitchFamily="34" charset="0"/>
                <a:cs typeface="Arial" pitchFamily="34" charset="0"/>
              </a:rPr>
              <a:t>22 Oct</a:t>
            </a:r>
          </a:p>
        </p:txBody>
      </p:sp>
      <p:sp>
        <p:nvSpPr>
          <p:cNvPr id="31" name="Rounded Rectangle 30"/>
          <p:cNvSpPr/>
          <p:nvPr/>
        </p:nvSpPr>
        <p:spPr>
          <a:xfrm>
            <a:off x="4139952" y="3285108"/>
            <a:ext cx="1692188" cy="1008112"/>
          </a:xfrm>
          <a:prstGeom prst="roundRect">
            <a:avLst/>
          </a:prstGeom>
          <a:solidFill>
            <a:schemeClr val="bg1"/>
          </a:solidFill>
          <a:ln>
            <a:solidFill>
              <a:srgbClr val="6699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500" dirty="0">
                <a:ln>
                  <a:solidFill>
                    <a:srgbClr val="6699FF"/>
                  </a:solidFill>
                </a:ln>
                <a:solidFill>
                  <a:srgbClr val="6699FF"/>
                </a:solidFill>
                <a:latin typeface="Arial" pitchFamily="34" charset="0"/>
                <a:cs typeface="Arial" pitchFamily="34" charset="0"/>
              </a:rPr>
              <a:t>Admissions test? Check registration deadline</a:t>
            </a:r>
          </a:p>
        </p:txBody>
      </p:sp>
      <p:sp>
        <p:nvSpPr>
          <p:cNvPr id="33" name="Rounded Rectangle 32"/>
          <p:cNvSpPr/>
          <p:nvPr/>
        </p:nvSpPr>
        <p:spPr>
          <a:xfrm>
            <a:off x="4500176" y="5049304"/>
            <a:ext cx="1656000" cy="1116000"/>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ln>
                  <a:solidFill>
                    <a:srgbClr val="0066FF"/>
                  </a:solidFill>
                </a:ln>
                <a:solidFill>
                  <a:srgbClr val="0066FF"/>
                </a:solidFill>
                <a:latin typeface="Arial" pitchFamily="34" charset="0"/>
                <a:cs typeface="Arial" pitchFamily="34" charset="0"/>
              </a:rPr>
              <a:t>Interviews</a:t>
            </a:r>
          </a:p>
          <a:p>
            <a:pPr algn="ctr">
              <a:defRPr/>
            </a:pPr>
            <a:r>
              <a:rPr lang="en-GB" sz="1600" dirty="0">
                <a:ln>
                  <a:solidFill>
                    <a:srgbClr val="0066FF"/>
                  </a:solidFill>
                </a:ln>
                <a:solidFill>
                  <a:srgbClr val="0066FF"/>
                </a:solidFill>
                <a:latin typeface="Arial" pitchFamily="34" charset="0"/>
                <a:cs typeface="Arial" pitchFamily="34" charset="0"/>
              </a:rPr>
              <a:t>(Dec)</a:t>
            </a:r>
          </a:p>
        </p:txBody>
      </p:sp>
      <p:sp>
        <p:nvSpPr>
          <p:cNvPr id="34" name="Rounded Rectangle 33"/>
          <p:cNvSpPr/>
          <p:nvPr/>
        </p:nvSpPr>
        <p:spPr>
          <a:xfrm>
            <a:off x="1980432" y="5049304"/>
            <a:ext cx="1512000" cy="1116000"/>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ln>
                  <a:solidFill>
                    <a:srgbClr val="0066FF"/>
                  </a:solidFill>
                </a:ln>
                <a:solidFill>
                  <a:srgbClr val="0066FF"/>
                </a:solidFill>
                <a:latin typeface="Arial" pitchFamily="34" charset="0"/>
                <a:cs typeface="Arial" pitchFamily="34" charset="0"/>
              </a:rPr>
              <a:t>Decision</a:t>
            </a:r>
          </a:p>
          <a:p>
            <a:pPr algn="ctr">
              <a:defRPr/>
            </a:pPr>
            <a:r>
              <a:rPr lang="en-GB" sz="1600" dirty="0">
                <a:ln>
                  <a:solidFill>
                    <a:srgbClr val="0066FF"/>
                  </a:solidFill>
                </a:ln>
                <a:solidFill>
                  <a:srgbClr val="0066FF"/>
                </a:solidFill>
                <a:latin typeface="Arial" pitchFamily="34" charset="0"/>
                <a:cs typeface="Arial" pitchFamily="34" charset="0"/>
              </a:rPr>
              <a:t>(Jan)</a:t>
            </a:r>
          </a:p>
        </p:txBody>
      </p:sp>
      <p:sp>
        <p:nvSpPr>
          <p:cNvPr id="35" name="Rounded Rectangle 34"/>
          <p:cNvSpPr/>
          <p:nvPr/>
        </p:nvSpPr>
        <p:spPr>
          <a:xfrm>
            <a:off x="6228184" y="3933180"/>
            <a:ext cx="1547700" cy="1116124"/>
          </a:xfrm>
          <a:prstGeom prst="roundRect">
            <a:avLst/>
          </a:prstGeom>
          <a:solidFill>
            <a:schemeClr val="bg1"/>
          </a:solidFill>
          <a:ln>
            <a:solidFill>
              <a:srgbClr val="0066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dirty="0">
                <a:ln>
                  <a:solidFill>
                    <a:srgbClr val="0066FF"/>
                  </a:solidFill>
                </a:ln>
                <a:solidFill>
                  <a:srgbClr val="0066FF"/>
                </a:solidFill>
                <a:latin typeface="Arial" pitchFamily="34" charset="0"/>
                <a:cs typeface="Arial" pitchFamily="34" charset="0"/>
              </a:rPr>
              <a:t>Written work and/or admissions test</a:t>
            </a:r>
          </a:p>
        </p:txBody>
      </p:sp>
      <p:sp>
        <p:nvSpPr>
          <p:cNvPr id="36" name="Right Arrow 35"/>
          <p:cNvSpPr/>
          <p:nvPr/>
        </p:nvSpPr>
        <p:spPr>
          <a:xfrm>
            <a:off x="1954341" y="2240992"/>
            <a:ext cx="72008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7" name="Right Arrow 36"/>
          <p:cNvSpPr/>
          <p:nvPr/>
        </p:nvSpPr>
        <p:spPr>
          <a:xfrm>
            <a:off x="4644008" y="2240992"/>
            <a:ext cx="72008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Right Arrow 37"/>
          <p:cNvSpPr/>
          <p:nvPr/>
        </p:nvSpPr>
        <p:spPr>
          <a:xfrm rot="16200000" flipH="1">
            <a:off x="6438735" y="3254575"/>
            <a:ext cx="61207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Right Arrow 38"/>
          <p:cNvSpPr/>
          <p:nvPr/>
        </p:nvSpPr>
        <p:spPr>
          <a:xfrm flipH="1" flipV="1">
            <a:off x="3599892" y="5378750"/>
            <a:ext cx="72008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 name="Right Arrow 39"/>
          <p:cNvSpPr/>
          <p:nvPr/>
        </p:nvSpPr>
        <p:spPr>
          <a:xfrm rot="2763627" flipH="1">
            <a:off x="1133979" y="5022575"/>
            <a:ext cx="72008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Right Arrow 40"/>
          <p:cNvSpPr/>
          <p:nvPr/>
        </p:nvSpPr>
        <p:spPr>
          <a:xfrm>
            <a:off x="7242283" y="2265895"/>
            <a:ext cx="394112" cy="253979"/>
          </a:xfrm>
          <a:prstGeom prst="rightArrow">
            <a:avLst/>
          </a:prstGeom>
          <a:solidFill>
            <a:srgbClr val="6699FF"/>
          </a:soli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2" name="Right Arrow 41"/>
          <p:cNvSpPr/>
          <p:nvPr/>
        </p:nvSpPr>
        <p:spPr>
          <a:xfrm rot="5400000" flipV="1">
            <a:off x="5177384" y="2851119"/>
            <a:ext cx="394112" cy="253979"/>
          </a:xfrm>
          <a:prstGeom prst="rightArrow">
            <a:avLst/>
          </a:prstGeom>
          <a:solidFill>
            <a:srgbClr val="6699FF"/>
          </a:solidFill>
          <a:ln>
            <a:solidFill>
              <a:srgbClr val="6699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Oval 42"/>
          <p:cNvSpPr/>
          <p:nvPr/>
        </p:nvSpPr>
        <p:spPr>
          <a:xfrm>
            <a:off x="179512" y="3213100"/>
            <a:ext cx="2203213" cy="1585935"/>
          </a:xfrm>
          <a:prstGeom prst="ellipse">
            <a:avLst/>
          </a:prstGeom>
          <a:solidFill>
            <a:schemeClr val="bg1"/>
          </a:solidFill>
          <a:ln>
            <a:solidFill>
              <a:srgbClr val="6600CC"/>
            </a:solidFill>
          </a:ln>
          <a:effectLst>
            <a:glow rad="63500">
              <a:schemeClr val="accent1">
                <a:satMod val="175000"/>
                <a:alpha val="40000"/>
              </a:schemeClr>
            </a:glow>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ln>
                  <a:solidFill>
                    <a:srgbClr val="6600CC"/>
                  </a:solidFill>
                </a:ln>
                <a:solidFill>
                  <a:srgbClr val="6600CC"/>
                </a:solidFill>
                <a:latin typeface="Arial" pitchFamily="34" charset="0"/>
                <a:cs typeface="Arial" pitchFamily="34" charset="0"/>
              </a:rPr>
              <a:t>1 in 5</a:t>
            </a:r>
          </a:p>
          <a:p>
            <a:pPr algn="ctr">
              <a:defRPr/>
            </a:pPr>
            <a:r>
              <a:rPr lang="en-GB" sz="1600" dirty="0">
                <a:ln>
                  <a:solidFill>
                    <a:srgbClr val="6600CC"/>
                  </a:solidFill>
                </a:ln>
                <a:solidFill>
                  <a:srgbClr val="6600CC"/>
                </a:solidFill>
                <a:latin typeface="Arial" pitchFamily="34" charset="0"/>
                <a:cs typeface="Arial" pitchFamily="34" charset="0"/>
              </a:rPr>
              <a:t>applicants made an offer </a:t>
            </a:r>
            <a:r>
              <a:rPr lang="en-GB" sz="1400" dirty="0">
                <a:ln>
                  <a:solidFill>
                    <a:srgbClr val="6600CC"/>
                  </a:solidFill>
                </a:ln>
                <a:solidFill>
                  <a:srgbClr val="6600CC"/>
                </a:solidFill>
                <a:latin typeface="Arial" pitchFamily="34" charset="0"/>
                <a:cs typeface="Arial" pitchFamily="34" charset="0"/>
              </a:rPr>
              <a:t>(on average)</a:t>
            </a:r>
          </a:p>
        </p:txBody>
      </p:sp>
      <p:sp>
        <p:nvSpPr>
          <p:cNvPr id="44" name="Right Arrow 43"/>
          <p:cNvSpPr/>
          <p:nvPr/>
        </p:nvSpPr>
        <p:spPr>
          <a:xfrm rot="19059988" flipH="1" flipV="1">
            <a:off x="6276162" y="5273424"/>
            <a:ext cx="720080" cy="457107"/>
          </a:xfrm>
          <a:prstGeom prst="rightArrow">
            <a:avLst/>
          </a:prstGeom>
          <a:solidFill>
            <a:srgbClr val="6600CC"/>
          </a:solidFill>
          <a:ln>
            <a:solidFill>
              <a:srgbClr val="66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r>
              <a:rPr lang="en-GB" sz="6000" dirty="0" smtClean="0">
                <a:solidFill>
                  <a:srgbClr val="FFC000"/>
                </a:solidFill>
                <a:latin typeface="Perpetua" pitchFamily="18" charset="0"/>
              </a:rPr>
              <a:t>SAQ</a:t>
            </a:r>
            <a:endParaRPr lang="en-GB" sz="6000" dirty="0">
              <a:solidFill>
                <a:srgbClr val="FFC000"/>
              </a:solidFill>
              <a:latin typeface="Perpetua" pitchFamily="18" charset="0"/>
            </a:endParaRPr>
          </a:p>
        </p:txBody>
      </p:sp>
      <p:sp>
        <p:nvSpPr>
          <p:cNvPr id="3" name="Content Placeholder 2"/>
          <p:cNvSpPr>
            <a:spLocks noGrp="1"/>
          </p:cNvSpPr>
          <p:nvPr>
            <p:ph idx="1"/>
          </p:nvPr>
        </p:nvSpPr>
        <p:spPr>
          <a:xfrm>
            <a:off x="251520" y="1124744"/>
            <a:ext cx="8568952" cy="4971256"/>
          </a:xfrm>
        </p:spPr>
        <p:txBody>
          <a:bodyPr/>
          <a:lstStyle/>
          <a:p>
            <a:pPr>
              <a:buClr>
                <a:srgbClr val="FFC000"/>
              </a:buClr>
            </a:pPr>
            <a:r>
              <a:rPr lang="en-GB" sz="3600" dirty="0" smtClean="0">
                <a:solidFill>
                  <a:schemeClr val="bg1"/>
                </a:solidFill>
                <a:latin typeface="Perpetua" pitchFamily="18" charset="0"/>
              </a:rPr>
              <a:t>Cambridge-specific</a:t>
            </a:r>
          </a:p>
          <a:p>
            <a:pPr>
              <a:buClr>
                <a:srgbClr val="FFC000"/>
              </a:buClr>
            </a:pPr>
            <a:r>
              <a:rPr lang="en-GB" sz="3600" dirty="0" smtClean="0">
                <a:solidFill>
                  <a:schemeClr val="bg1"/>
                </a:solidFill>
                <a:latin typeface="Perpetua" pitchFamily="18" charset="0"/>
              </a:rPr>
              <a:t>Space for optional additional personal statement to address Cambridge course</a:t>
            </a:r>
          </a:p>
          <a:p>
            <a:pPr>
              <a:buClr>
                <a:srgbClr val="FFC000"/>
              </a:buClr>
            </a:pPr>
            <a:r>
              <a:rPr lang="en-GB" sz="3600" dirty="0" smtClean="0">
                <a:solidFill>
                  <a:schemeClr val="bg1"/>
                </a:solidFill>
                <a:latin typeface="Perpetua" pitchFamily="18" charset="0"/>
              </a:rPr>
              <a:t>Completed online</a:t>
            </a:r>
          </a:p>
          <a:p>
            <a:pPr>
              <a:buClr>
                <a:srgbClr val="FFC000"/>
              </a:buClr>
            </a:pPr>
            <a:r>
              <a:rPr lang="en-GB" sz="3600" dirty="0" smtClean="0">
                <a:solidFill>
                  <a:schemeClr val="bg1"/>
                </a:solidFill>
                <a:latin typeface="Perpetua" pitchFamily="18" charset="0"/>
              </a:rPr>
              <a:t>Ensures we have full and accurate information</a:t>
            </a:r>
          </a:p>
          <a:p>
            <a:pPr lvl="1">
              <a:buClr>
                <a:srgbClr val="FFC000"/>
              </a:buClr>
            </a:pPr>
            <a:r>
              <a:rPr lang="en-GB" sz="3200" dirty="0" smtClean="0">
                <a:solidFill>
                  <a:schemeClr val="bg1"/>
                </a:solidFill>
                <a:latin typeface="Perpetua" pitchFamily="18" charset="0"/>
              </a:rPr>
              <a:t>UMS marks if available</a:t>
            </a:r>
          </a:p>
          <a:p>
            <a:pPr lvl="1">
              <a:buClr>
                <a:srgbClr val="FFC000"/>
              </a:buClr>
            </a:pPr>
            <a:r>
              <a:rPr lang="en-GB" sz="3200" dirty="0" smtClean="0">
                <a:solidFill>
                  <a:schemeClr val="bg1"/>
                </a:solidFill>
                <a:latin typeface="Perpetua" pitchFamily="18" charset="0"/>
              </a:rPr>
              <a:t>Topics covered at school</a:t>
            </a:r>
          </a:p>
          <a:p>
            <a:pPr lvl="1">
              <a:buClr>
                <a:srgbClr val="FFC000"/>
              </a:buClr>
            </a:pPr>
            <a:r>
              <a:rPr lang="en-GB" sz="3200" dirty="0" smtClean="0">
                <a:solidFill>
                  <a:schemeClr val="bg1"/>
                </a:solidFill>
                <a:latin typeface="Perpetua" pitchFamily="18" charset="0"/>
              </a:rPr>
              <a:t>Opportunity to explain any teaching difficulties</a:t>
            </a:r>
          </a:p>
          <a:p>
            <a:pPr>
              <a:buClr>
                <a:srgbClr val="FFC000"/>
              </a:buClr>
            </a:pPr>
            <a:endParaRPr lang="en-GB" sz="3600" dirty="0">
              <a:solidFill>
                <a:schemeClr val="bg1"/>
              </a:solidFill>
              <a:latin typeface="Perpetua" pitchFamily="18" charset="0"/>
            </a:endParaRP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GB" sz="6000" dirty="0">
                <a:solidFill>
                  <a:srgbClr val="FFC000"/>
                </a:solidFill>
                <a:latin typeface="Perpetua" pitchFamily="18" charset="0"/>
              </a:rPr>
              <a:t>Extenuating </a:t>
            </a:r>
            <a:r>
              <a:rPr lang="en-GB" sz="6000" dirty="0" smtClean="0">
                <a:solidFill>
                  <a:srgbClr val="FFC000"/>
                </a:solidFill>
                <a:latin typeface="Perpetua" pitchFamily="18" charset="0"/>
              </a:rPr>
              <a:t>Circumstances</a:t>
            </a:r>
            <a:endParaRPr lang="en-GB" sz="6000" dirty="0">
              <a:solidFill>
                <a:srgbClr val="FFC000"/>
              </a:solidFill>
              <a:latin typeface="Perpetua" pitchFamily="18" charset="0"/>
            </a:endParaRPr>
          </a:p>
        </p:txBody>
      </p:sp>
      <p:sp>
        <p:nvSpPr>
          <p:cNvPr id="3" name="Content Placeholder 2"/>
          <p:cNvSpPr>
            <a:spLocks noGrp="1"/>
          </p:cNvSpPr>
          <p:nvPr>
            <p:ph idx="1"/>
          </p:nvPr>
        </p:nvSpPr>
        <p:spPr>
          <a:xfrm>
            <a:off x="0" y="1340768"/>
            <a:ext cx="8856984" cy="4968552"/>
          </a:xfrm>
        </p:spPr>
        <p:txBody>
          <a:bodyPr>
            <a:normAutofit/>
          </a:bodyPr>
          <a:lstStyle/>
          <a:p>
            <a:pPr>
              <a:buClr>
                <a:srgbClr val="FFC000"/>
              </a:buClr>
            </a:pPr>
            <a:r>
              <a:rPr lang="en-GB" dirty="0" smtClean="0">
                <a:solidFill>
                  <a:schemeClr val="bg1"/>
                </a:solidFill>
                <a:latin typeface="Perpetua" pitchFamily="18" charset="0"/>
              </a:rPr>
              <a:t>If your education has been affected by circumstances outside of your control</a:t>
            </a:r>
          </a:p>
          <a:p>
            <a:pPr>
              <a:buClr>
                <a:srgbClr val="FFC000"/>
              </a:buClr>
            </a:pPr>
            <a:r>
              <a:rPr lang="en-GB" dirty="0" smtClean="0">
                <a:solidFill>
                  <a:schemeClr val="bg1"/>
                </a:solidFill>
                <a:latin typeface="Perpetua" pitchFamily="18" charset="0"/>
              </a:rPr>
              <a:t>We want to to assess your achievements in the proper context</a:t>
            </a:r>
          </a:p>
          <a:p>
            <a:pPr>
              <a:buClr>
                <a:srgbClr val="FFC000"/>
              </a:buClr>
            </a:pPr>
            <a:endParaRPr lang="en-GB" dirty="0" smtClean="0">
              <a:solidFill>
                <a:schemeClr val="bg1"/>
              </a:solidFill>
              <a:latin typeface="Perpetua" pitchFamily="18" charset="0"/>
            </a:endParaRPr>
          </a:p>
          <a:p>
            <a:pPr lvl="1">
              <a:buClr>
                <a:srgbClr val="FFC000"/>
              </a:buClr>
            </a:pPr>
            <a:r>
              <a:rPr lang="en-GB" i="1" dirty="0" smtClean="0">
                <a:solidFill>
                  <a:schemeClr val="bg1"/>
                </a:solidFill>
                <a:latin typeface="Perpetua" pitchFamily="18" charset="0"/>
              </a:rPr>
              <a:t>Ask your teacher/doctor/lawyer to submit an Extenuating Circumstances Form on your behalf</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0"/>
            <a:ext cx="8424935" cy="830997"/>
          </a:xfrm>
          <a:prstGeom prst="rect">
            <a:avLst/>
          </a:prstGeom>
          <a:noFill/>
          <a:effectLst/>
        </p:spPr>
        <p:txBody>
          <a:bodyPr wrap="square" lIns="91440" tIns="45720" rIns="91440" bIns="45720">
            <a:spAutoFit/>
          </a:bodyPr>
          <a:lstStyle/>
          <a:p>
            <a:pPr algn="ctr"/>
            <a:r>
              <a:rPr lang="en-US" sz="4800" dirty="0" smtClean="0">
                <a:solidFill>
                  <a:srgbClr val="FFC000"/>
                </a:solidFill>
                <a:latin typeface="Perpetua" pitchFamily="18" charset="0"/>
              </a:rPr>
              <a:t>Admissions Assessments</a:t>
            </a:r>
            <a:endParaRPr lang="en-US" sz="4800" b="1" cap="none" spc="0" dirty="0">
              <a:ln w="10541" cmpd="sng">
                <a:solidFill>
                  <a:schemeClr val="accent1">
                    <a:shade val="88000"/>
                    <a:satMod val="110000"/>
                  </a:schemeClr>
                </a:solidFill>
                <a:prstDash val="solid"/>
              </a:ln>
              <a:solidFill>
                <a:srgbClr val="FFC000"/>
              </a:solidFill>
              <a:latin typeface="Perpetua" pitchFamily="18" charset="0"/>
            </a:endParaRPr>
          </a:p>
        </p:txBody>
      </p:sp>
      <p:sp>
        <p:nvSpPr>
          <p:cNvPr id="5" name="Rectangle 3"/>
          <p:cNvSpPr txBox="1">
            <a:spLocks noChangeArrowheads="1"/>
          </p:cNvSpPr>
          <p:nvPr/>
        </p:nvSpPr>
        <p:spPr>
          <a:xfrm>
            <a:off x="323528" y="1052736"/>
            <a:ext cx="8568952" cy="34987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C000"/>
              </a:buClr>
            </a:pPr>
            <a:r>
              <a:rPr lang="en-GB" sz="3600" dirty="0" smtClean="0">
                <a:solidFill>
                  <a:schemeClr val="bg1"/>
                </a:solidFill>
                <a:latin typeface="Perpetua" pitchFamily="18" charset="0"/>
              </a:rPr>
              <a:t>Further opportunity to impress</a:t>
            </a:r>
          </a:p>
          <a:p>
            <a:pPr lvl="1">
              <a:buClr>
                <a:srgbClr val="FFC000"/>
              </a:buClr>
            </a:pPr>
            <a:r>
              <a:rPr lang="en-GB" dirty="0" smtClean="0">
                <a:solidFill>
                  <a:schemeClr val="bg1"/>
                </a:solidFill>
                <a:latin typeface="Perpetua" pitchFamily="18" charset="0"/>
              </a:rPr>
              <a:t>Some pre-interview, others at interview, none in Maths and Music</a:t>
            </a:r>
          </a:p>
          <a:p>
            <a:pPr>
              <a:buClr>
                <a:srgbClr val="FFC000"/>
              </a:buClr>
            </a:pPr>
            <a:r>
              <a:rPr lang="en-GB" sz="3600" dirty="0" smtClean="0">
                <a:solidFill>
                  <a:schemeClr val="bg1"/>
                </a:solidFill>
                <a:latin typeface="Perpetua" pitchFamily="18" charset="0"/>
              </a:rPr>
              <a:t>Aptitude-based, no prior knowledge required</a:t>
            </a:r>
          </a:p>
          <a:p>
            <a:pPr>
              <a:buClr>
                <a:srgbClr val="FFC000"/>
              </a:buClr>
            </a:pPr>
            <a:r>
              <a:rPr lang="en-GB" sz="3600" dirty="0" smtClean="0">
                <a:solidFill>
                  <a:schemeClr val="bg1"/>
                </a:solidFill>
                <a:latin typeface="Perpetua" pitchFamily="18" charset="0"/>
              </a:rPr>
              <a:t>Support selection of candidates for interview and offers</a:t>
            </a:r>
          </a:p>
        </p:txBody>
      </p:sp>
      <p:pic>
        <p:nvPicPr>
          <p:cNvPr id="6" name="Picture 3" descr="C:\Users\slo\Pictures\Photos\P9137952.JPG"/>
          <p:cNvPicPr>
            <a:picLocks noChangeAspect="1" noChangeArrowheads="1"/>
          </p:cNvPicPr>
          <p:nvPr/>
        </p:nvPicPr>
        <p:blipFill>
          <a:blip r:embed="rId2" cstate="print"/>
          <a:srcRect/>
          <a:stretch>
            <a:fillRect/>
          </a:stretch>
        </p:blipFill>
        <p:spPr bwMode="auto">
          <a:xfrm>
            <a:off x="2483768" y="3789040"/>
            <a:ext cx="3922358" cy="2941895"/>
          </a:xfrm>
          <a:prstGeom prst="rect">
            <a:avLst/>
          </a:prstGeom>
          <a:noFill/>
        </p:spPr>
      </p:pic>
    </p:spTree>
    <p:extLst>
      <p:ext uri="{BB962C8B-B14F-4D97-AF65-F5344CB8AC3E}">
        <p14:creationId xmlns:p14="http://schemas.microsoft.com/office/powerpoint/2010/main" xmlns="" val="2097616454"/>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9" name="Rectangle 5"/>
          <p:cNvSpPr>
            <a:spLocks noGrp="1" noChangeArrowheads="1"/>
          </p:cNvSpPr>
          <p:nvPr>
            <p:ph type="title"/>
          </p:nvPr>
        </p:nvSpPr>
        <p:spPr>
          <a:xfrm>
            <a:off x="683568" y="188640"/>
            <a:ext cx="7772400" cy="1143000"/>
          </a:xfrm>
          <a:noFill/>
        </p:spPr>
        <p:txBody>
          <a:bodyPr>
            <a:normAutofit fontScale="90000"/>
          </a:bodyPr>
          <a:lstStyle/>
          <a:p>
            <a:pPr eaLnBrk="1" hangingPunct="1">
              <a:defRPr/>
            </a:pPr>
            <a:r>
              <a:rPr lang="en-GB" sz="6000" dirty="0" smtClean="0">
                <a:solidFill>
                  <a:srgbClr val="FFC000"/>
                </a:solidFill>
                <a:latin typeface="Perpetua" pitchFamily="18" charset="0"/>
              </a:rPr>
              <a:t>Why Oxford or Cambridge?</a:t>
            </a:r>
          </a:p>
        </p:txBody>
      </p:sp>
      <p:sp>
        <p:nvSpPr>
          <p:cNvPr id="8" name="Content Placeholder 7"/>
          <p:cNvSpPr>
            <a:spLocks noGrp="1"/>
          </p:cNvSpPr>
          <p:nvPr>
            <p:ph sz="half" idx="1"/>
          </p:nvPr>
        </p:nvSpPr>
        <p:spPr>
          <a:xfrm>
            <a:off x="395536" y="1340768"/>
            <a:ext cx="4038600" cy="2592288"/>
          </a:xfrm>
        </p:spPr>
        <p:txBody>
          <a:bodyPr>
            <a:noAutofit/>
          </a:bodyPr>
          <a:lstStyle/>
          <a:p>
            <a:pPr>
              <a:spcBef>
                <a:spcPct val="25000"/>
              </a:spcBef>
              <a:buClr>
                <a:srgbClr val="FFC000"/>
              </a:buClr>
              <a:buFont typeface="Arial" pitchFamily="34" charset="0"/>
              <a:buChar char="•"/>
            </a:pPr>
            <a:r>
              <a:rPr lang="en-GB" sz="3200" dirty="0" smtClean="0">
                <a:solidFill>
                  <a:schemeClr val="bg1"/>
                </a:solidFill>
                <a:latin typeface="Perpetua" pitchFamily="18" charset="0"/>
              </a:rPr>
              <a:t>Challenging academic degrees</a:t>
            </a:r>
          </a:p>
          <a:p>
            <a:pPr>
              <a:buClr>
                <a:srgbClr val="FFC000"/>
              </a:buClr>
              <a:buFont typeface="Arial" pitchFamily="34" charset="0"/>
              <a:buChar char="•"/>
            </a:pPr>
            <a:r>
              <a:rPr lang="en-GB" sz="3200" dirty="0" smtClean="0">
                <a:solidFill>
                  <a:schemeClr val="bg1"/>
                </a:solidFill>
                <a:latin typeface="Perpetua" pitchFamily="18" charset="0"/>
              </a:rPr>
              <a:t>Assessment largely through exams </a:t>
            </a:r>
          </a:p>
          <a:p>
            <a:pPr>
              <a:buClr>
                <a:srgbClr val="FFC000"/>
              </a:buClr>
              <a:buFont typeface="Arial" pitchFamily="34" charset="0"/>
              <a:buChar char="•"/>
            </a:pPr>
            <a:r>
              <a:rPr lang="en-GB" sz="3200" dirty="0" smtClean="0">
                <a:solidFill>
                  <a:schemeClr val="bg1"/>
                </a:solidFill>
                <a:latin typeface="Perpetua" pitchFamily="18" charset="0"/>
              </a:rPr>
              <a:t>8 week terms</a:t>
            </a:r>
          </a:p>
        </p:txBody>
      </p:sp>
      <p:pic>
        <p:nvPicPr>
          <p:cNvPr id="9" name="Picture 2" descr="http://www.jesus.cam.ac.uk/wp-content/uploads/Supervision.jpg"/>
          <p:cNvPicPr>
            <a:picLocks noChangeAspect="1" noChangeArrowheads="1"/>
          </p:cNvPicPr>
          <p:nvPr/>
        </p:nvPicPr>
        <p:blipFill>
          <a:blip r:embed="rId3" cstate="print"/>
          <a:srcRect/>
          <a:stretch>
            <a:fillRect/>
          </a:stretch>
        </p:blipFill>
        <p:spPr bwMode="auto">
          <a:xfrm>
            <a:off x="4643438" y="1571612"/>
            <a:ext cx="4098930" cy="2478921"/>
          </a:xfrm>
          <a:prstGeom prst="rect">
            <a:avLst/>
          </a:prstGeom>
          <a:noFill/>
          <a:ln w="9525">
            <a:noFill/>
            <a:miter lim="800000"/>
            <a:headEnd/>
            <a:tailEnd/>
          </a:ln>
        </p:spPr>
      </p:pic>
      <p:pic>
        <p:nvPicPr>
          <p:cNvPr id="12" name="Picture 2" descr="C:\Users\slo\Pictures\OOC jpeg\P9097876.JPG"/>
          <p:cNvPicPr>
            <a:picLocks noChangeAspect="1" noChangeArrowheads="1"/>
          </p:cNvPicPr>
          <p:nvPr/>
        </p:nvPicPr>
        <p:blipFill>
          <a:blip r:embed="rId4" cstate="print"/>
          <a:srcRect/>
          <a:stretch>
            <a:fillRect/>
          </a:stretch>
        </p:blipFill>
        <p:spPr bwMode="auto">
          <a:xfrm>
            <a:off x="428596" y="4000504"/>
            <a:ext cx="3538534" cy="2653901"/>
          </a:xfrm>
          <a:prstGeom prst="rect">
            <a:avLst/>
          </a:prstGeom>
          <a:noFill/>
          <a:ln w="9525">
            <a:noFill/>
            <a:miter lim="800000"/>
            <a:headEnd/>
            <a:tailEnd/>
          </a:ln>
        </p:spPr>
      </p:pic>
      <p:sp>
        <p:nvSpPr>
          <p:cNvPr id="14" name="Content Placeholder 7"/>
          <p:cNvSpPr>
            <a:spLocks noGrp="1"/>
          </p:cNvSpPr>
          <p:nvPr>
            <p:ph sz="half" idx="1"/>
          </p:nvPr>
        </p:nvSpPr>
        <p:spPr>
          <a:xfrm>
            <a:off x="4283968" y="4221088"/>
            <a:ext cx="4714876" cy="2400304"/>
          </a:xfrm>
        </p:spPr>
        <p:txBody>
          <a:bodyPr>
            <a:normAutofit/>
          </a:bodyPr>
          <a:lstStyle/>
          <a:p>
            <a:pPr>
              <a:spcBef>
                <a:spcPct val="25000"/>
              </a:spcBef>
              <a:buClr>
                <a:srgbClr val="FFC000"/>
              </a:buClr>
            </a:pPr>
            <a:r>
              <a:rPr lang="en-GB" sz="3200" dirty="0" smtClean="0">
                <a:solidFill>
                  <a:schemeClr val="bg1"/>
                </a:solidFill>
                <a:latin typeface="Perpetua" pitchFamily="18" charset="0"/>
              </a:rPr>
              <a:t>Unique </a:t>
            </a:r>
            <a:r>
              <a:rPr lang="en-GB" sz="3200" b="1" dirty="0" smtClean="0">
                <a:solidFill>
                  <a:schemeClr val="bg1"/>
                </a:solidFill>
                <a:latin typeface="Perpetua" pitchFamily="18" charset="0"/>
              </a:rPr>
              <a:t>supervision</a:t>
            </a:r>
            <a:r>
              <a:rPr lang="en-GB" sz="3200" dirty="0" smtClean="0">
                <a:solidFill>
                  <a:schemeClr val="bg1"/>
                </a:solidFill>
                <a:latin typeface="Perpetua" pitchFamily="18" charset="0"/>
              </a:rPr>
              <a:t> teaching</a:t>
            </a:r>
          </a:p>
          <a:p>
            <a:pPr>
              <a:buClr>
                <a:srgbClr val="FFC000"/>
              </a:buClr>
            </a:pPr>
            <a:r>
              <a:rPr lang="en-GB" sz="3200" dirty="0" smtClean="0">
                <a:solidFill>
                  <a:schemeClr val="bg1"/>
                </a:solidFill>
                <a:latin typeface="Perpetua" pitchFamily="18" charset="0"/>
              </a:rPr>
              <a:t>Focus on independent study and learning</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5400" dirty="0" smtClean="0">
                <a:solidFill>
                  <a:srgbClr val="FFC000"/>
                </a:solidFill>
                <a:latin typeface="Perpetua" pitchFamily="18" charset="0"/>
              </a:rPr>
              <a:t>Written work</a:t>
            </a:r>
            <a:endParaRPr lang="en-GB" sz="5400" dirty="0">
              <a:solidFill>
                <a:srgbClr val="FFC000"/>
              </a:solidFill>
              <a:latin typeface="Perpetua" pitchFamily="18" charset="0"/>
            </a:endParaRPr>
          </a:p>
        </p:txBody>
      </p:sp>
      <p:sp>
        <p:nvSpPr>
          <p:cNvPr id="3" name="Content Placeholder 2"/>
          <p:cNvSpPr>
            <a:spLocks noGrp="1"/>
          </p:cNvSpPr>
          <p:nvPr>
            <p:ph idx="1"/>
          </p:nvPr>
        </p:nvSpPr>
        <p:spPr>
          <a:xfrm>
            <a:off x="251520" y="980728"/>
            <a:ext cx="5184576" cy="5472608"/>
          </a:xfrm>
        </p:spPr>
        <p:txBody>
          <a:bodyPr>
            <a:normAutofit/>
          </a:bodyPr>
          <a:lstStyle/>
          <a:p>
            <a:pPr>
              <a:buClr>
                <a:srgbClr val="FFC000"/>
              </a:buClr>
            </a:pPr>
            <a:r>
              <a:rPr lang="en-GB" sz="2000" dirty="0">
                <a:solidFill>
                  <a:schemeClr val="bg1"/>
                </a:solidFill>
                <a:latin typeface="Perpetua" pitchFamily="18" charset="0"/>
              </a:rPr>
              <a:t>Depends on subject </a:t>
            </a:r>
            <a:endParaRPr lang="en-GB" sz="2000" dirty="0" smtClean="0">
              <a:solidFill>
                <a:schemeClr val="bg1"/>
              </a:solidFill>
              <a:latin typeface="Perpetua" pitchFamily="18" charset="0"/>
            </a:endParaRPr>
          </a:p>
          <a:p>
            <a:pPr>
              <a:buClr>
                <a:srgbClr val="FFC000"/>
              </a:buClr>
            </a:pPr>
            <a:r>
              <a:rPr lang="en-GB" sz="2000" dirty="0" smtClean="0">
                <a:solidFill>
                  <a:schemeClr val="bg1"/>
                </a:solidFill>
                <a:latin typeface="Perpetua" pitchFamily="18" charset="0"/>
              </a:rPr>
              <a:t>Most </a:t>
            </a:r>
            <a:r>
              <a:rPr lang="en-GB" sz="2000" dirty="0">
                <a:solidFill>
                  <a:schemeClr val="bg1"/>
                </a:solidFill>
                <a:latin typeface="Perpetua" pitchFamily="18" charset="0"/>
              </a:rPr>
              <a:t>commonly a piece of work completed as part of sixth form studies (some </a:t>
            </a:r>
            <a:r>
              <a:rPr lang="en-GB" sz="2000" dirty="0" smtClean="0">
                <a:solidFill>
                  <a:schemeClr val="bg1"/>
                </a:solidFill>
                <a:latin typeface="Perpetua" pitchFamily="18" charset="0"/>
              </a:rPr>
              <a:t>colleges </a:t>
            </a:r>
            <a:r>
              <a:rPr lang="en-GB" sz="2000" dirty="0">
                <a:solidFill>
                  <a:schemeClr val="bg1"/>
                </a:solidFill>
                <a:latin typeface="Perpetua" pitchFamily="18" charset="0"/>
              </a:rPr>
              <a:t>set a question)</a:t>
            </a:r>
          </a:p>
          <a:p>
            <a:pPr>
              <a:buClr>
                <a:srgbClr val="FFC000"/>
              </a:buClr>
            </a:pPr>
            <a:r>
              <a:rPr lang="en-GB" sz="2000" dirty="0" smtClean="0">
                <a:solidFill>
                  <a:schemeClr val="bg1"/>
                </a:solidFill>
                <a:latin typeface="Perpetua" pitchFamily="18" charset="0"/>
              </a:rPr>
              <a:t>We encourage </a:t>
            </a:r>
            <a:r>
              <a:rPr lang="en-GB" sz="2000" dirty="0">
                <a:solidFill>
                  <a:schemeClr val="bg1"/>
                </a:solidFill>
                <a:latin typeface="Perpetua" pitchFamily="18" charset="0"/>
              </a:rPr>
              <a:t>applicants to </a:t>
            </a:r>
            <a:r>
              <a:rPr lang="en-GB" sz="2000" dirty="0" smtClean="0">
                <a:solidFill>
                  <a:schemeClr val="bg1"/>
                </a:solidFill>
                <a:latin typeface="Perpetua" pitchFamily="18" charset="0"/>
              </a:rPr>
              <a:t>re-read their essays and think </a:t>
            </a:r>
            <a:r>
              <a:rPr lang="en-GB" sz="2000" dirty="0">
                <a:solidFill>
                  <a:schemeClr val="bg1"/>
                </a:solidFill>
                <a:latin typeface="Perpetua" pitchFamily="18" charset="0"/>
              </a:rPr>
              <a:t>about the marker’s comments</a:t>
            </a:r>
          </a:p>
          <a:p>
            <a:pPr>
              <a:buClr>
                <a:srgbClr val="FFC000"/>
              </a:buClr>
            </a:pPr>
            <a:r>
              <a:rPr lang="en-GB" sz="2000" dirty="0">
                <a:solidFill>
                  <a:schemeClr val="bg1"/>
                </a:solidFill>
                <a:latin typeface="Perpetua" pitchFamily="18" charset="0"/>
              </a:rPr>
              <a:t>The most effective submitted work tends to be that which applicants are likely to enjoy discussing and which has been completed relatively </a:t>
            </a:r>
            <a:r>
              <a:rPr lang="en-GB" sz="2000" dirty="0" smtClean="0">
                <a:solidFill>
                  <a:schemeClr val="bg1"/>
                </a:solidFill>
                <a:latin typeface="Perpetua" pitchFamily="18" charset="0"/>
              </a:rPr>
              <a:t>recently</a:t>
            </a:r>
          </a:p>
          <a:p>
            <a:pPr>
              <a:buClr>
                <a:srgbClr val="FFC000"/>
              </a:buClr>
            </a:pPr>
            <a:r>
              <a:rPr lang="en-GB" sz="2000" dirty="0" smtClean="0">
                <a:solidFill>
                  <a:schemeClr val="bg1"/>
                </a:solidFill>
                <a:latin typeface="Perpetua" pitchFamily="18" charset="0"/>
              </a:rPr>
              <a:t>Won’t generally form part of selection process ahead of interview at Peterhouse</a:t>
            </a:r>
          </a:p>
          <a:p>
            <a:pPr marL="0" indent="0">
              <a:buClr>
                <a:srgbClr val="FFC000"/>
              </a:buClr>
              <a:buNone/>
            </a:pPr>
            <a:endParaRPr lang="en-GB" sz="2000" dirty="0">
              <a:solidFill>
                <a:schemeClr val="bg1"/>
              </a:solidFill>
              <a:latin typeface="Perpetua" pitchFamily="18" charset="0"/>
            </a:endParaRPr>
          </a:p>
          <a:p>
            <a:pPr>
              <a:buClr>
                <a:srgbClr val="FFC000"/>
              </a:buClr>
            </a:pPr>
            <a:r>
              <a:rPr lang="en-GB" sz="2000" dirty="0" smtClean="0">
                <a:solidFill>
                  <a:schemeClr val="bg1"/>
                </a:solidFill>
                <a:latin typeface="Perpetua" pitchFamily="18" charset="0"/>
              </a:rPr>
              <a:t>NB: work should not be prepared </a:t>
            </a:r>
            <a:r>
              <a:rPr lang="en-GB" sz="2000" i="1" dirty="0" smtClean="0">
                <a:solidFill>
                  <a:schemeClr val="bg1"/>
                </a:solidFill>
                <a:latin typeface="Perpetua" pitchFamily="18" charset="0"/>
              </a:rPr>
              <a:t>for</a:t>
            </a:r>
            <a:r>
              <a:rPr lang="en-GB" sz="2000" dirty="0" smtClean="0">
                <a:solidFill>
                  <a:schemeClr val="bg1"/>
                </a:solidFill>
                <a:latin typeface="Perpetua" pitchFamily="18" charset="0"/>
              </a:rPr>
              <a:t> the purpose of applying!</a:t>
            </a:r>
            <a:endParaRPr lang="en-GB" sz="2000" dirty="0">
              <a:solidFill>
                <a:schemeClr val="bg1"/>
              </a:solidFill>
              <a:latin typeface="Perpetua" pitchFamily="18" charset="0"/>
            </a:endParaRPr>
          </a:p>
        </p:txBody>
      </p:sp>
      <p:pic>
        <p:nvPicPr>
          <p:cNvPr id="4" name="Picture 3"/>
          <p:cNvPicPr>
            <a:picLocks noChangeAspect="1" noChangeArrowheads="1"/>
          </p:cNvPicPr>
          <p:nvPr/>
        </p:nvPicPr>
        <p:blipFill>
          <a:blip r:embed="rId2" cstate="print">
            <a:grayscl/>
          </a:blip>
          <a:srcRect/>
          <a:stretch>
            <a:fillRect/>
          </a:stretch>
        </p:blipFill>
        <p:spPr bwMode="auto">
          <a:xfrm>
            <a:off x="5580112" y="1124744"/>
            <a:ext cx="3183727" cy="2088525"/>
          </a:xfrm>
          <a:prstGeom prst="rect">
            <a:avLst/>
          </a:prstGeom>
          <a:noFill/>
          <a:ln w="9525">
            <a:noFill/>
            <a:miter lim="800000"/>
            <a:headEnd/>
            <a:tailEnd/>
          </a:ln>
        </p:spPr>
      </p:pic>
      <p:pic>
        <p:nvPicPr>
          <p:cNvPr id="2050" name="Picture 2" descr="M:\Presentations\Pics for pres\Photos\P9137933.JPG"/>
          <p:cNvPicPr>
            <a:picLocks noChangeAspect="1" noChangeArrowheads="1"/>
          </p:cNvPicPr>
          <p:nvPr/>
        </p:nvPicPr>
        <p:blipFill>
          <a:blip r:embed="rId3" cstate="print"/>
          <a:srcRect/>
          <a:stretch>
            <a:fillRect/>
          </a:stretch>
        </p:blipFill>
        <p:spPr bwMode="auto">
          <a:xfrm>
            <a:off x="5580112" y="3501007"/>
            <a:ext cx="3168216" cy="2376265"/>
          </a:xfrm>
          <a:prstGeom prst="rect">
            <a:avLst/>
          </a:prstGeom>
          <a:noFill/>
        </p:spPr>
      </p:pic>
    </p:spTree>
    <p:extLst>
      <p:ext uri="{BB962C8B-B14F-4D97-AF65-F5344CB8AC3E}">
        <p14:creationId xmlns:p14="http://schemas.microsoft.com/office/powerpoint/2010/main" xmlns="" val="472710556"/>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6000" dirty="0" smtClean="0">
                <a:solidFill>
                  <a:srgbClr val="FFC000"/>
                </a:solidFill>
                <a:latin typeface="Perpetua" pitchFamily="18" charset="0"/>
              </a:rPr>
              <a:t>Selection criteria</a:t>
            </a:r>
            <a:endParaRPr lang="en-GB" sz="6000" dirty="0">
              <a:solidFill>
                <a:srgbClr val="FFC000"/>
              </a:solidFill>
              <a:latin typeface="Perpetua" pitchFamily="18" charset="0"/>
            </a:endParaRPr>
          </a:p>
        </p:txBody>
      </p:sp>
      <p:sp>
        <p:nvSpPr>
          <p:cNvPr id="3" name="Content Placeholder 2"/>
          <p:cNvSpPr>
            <a:spLocks noGrp="1"/>
          </p:cNvSpPr>
          <p:nvPr>
            <p:ph idx="1"/>
          </p:nvPr>
        </p:nvSpPr>
        <p:spPr>
          <a:xfrm>
            <a:off x="107504" y="1268760"/>
            <a:ext cx="4820500" cy="4719146"/>
          </a:xfrm>
        </p:spPr>
        <p:txBody>
          <a:bodyPr>
            <a:normAutofit fontScale="85000" lnSpcReduction="20000"/>
          </a:bodyPr>
          <a:lstStyle/>
          <a:p>
            <a:pPr>
              <a:buClr>
                <a:srgbClr val="FFC000"/>
              </a:buClr>
            </a:pPr>
            <a:r>
              <a:rPr lang="en-GB" dirty="0" smtClean="0">
                <a:solidFill>
                  <a:schemeClr val="bg1"/>
                </a:solidFill>
                <a:latin typeface="Perpetua" pitchFamily="18" charset="0"/>
              </a:rPr>
              <a:t>A level predictions</a:t>
            </a:r>
          </a:p>
          <a:p>
            <a:pPr>
              <a:buClr>
                <a:srgbClr val="FFC000"/>
              </a:buClr>
            </a:pPr>
            <a:r>
              <a:rPr lang="en-GB" dirty="0" smtClean="0">
                <a:solidFill>
                  <a:schemeClr val="bg1"/>
                </a:solidFill>
                <a:latin typeface="Perpetua" pitchFamily="18" charset="0"/>
              </a:rPr>
              <a:t>GCSE grades </a:t>
            </a:r>
          </a:p>
          <a:p>
            <a:pPr>
              <a:buClr>
                <a:srgbClr val="FFC000"/>
              </a:buClr>
            </a:pPr>
            <a:r>
              <a:rPr lang="en-GB" dirty="0" smtClean="0">
                <a:solidFill>
                  <a:schemeClr val="bg1"/>
                </a:solidFill>
                <a:latin typeface="Perpetua" pitchFamily="18" charset="0"/>
              </a:rPr>
              <a:t>Teacher reference</a:t>
            </a:r>
          </a:p>
          <a:p>
            <a:pPr>
              <a:buClr>
                <a:srgbClr val="FFC000"/>
              </a:buClr>
            </a:pPr>
            <a:r>
              <a:rPr lang="en-GB" dirty="0" smtClean="0">
                <a:solidFill>
                  <a:schemeClr val="bg1"/>
                </a:solidFill>
                <a:latin typeface="Perpetua" pitchFamily="18" charset="0"/>
              </a:rPr>
              <a:t>Personal statement</a:t>
            </a:r>
          </a:p>
          <a:p>
            <a:pPr>
              <a:buClr>
                <a:srgbClr val="FFC000"/>
              </a:buClr>
            </a:pPr>
            <a:r>
              <a:rPr lang="en-GB" dirty="0" smtClean="0">
                <a:solidFill>
                  <a:schemeClr val="bg1"/>
                </a:solidFill>
                <a:latin typeface="Perpetua" pitchFamily="18" charset="0"/>
              </a:rPr>
              <a:t>Interviews</a:t>
            </a:r>
          </a:p>
          <a:p>
            <a:pPr>
              <a:buClr>
                <a:srgbClr val="FFC000"/>
              </a:buClr>
            </a:pPr>
            <a:r>
              <a:rPr lang="en-GB" dirty="0" smtClean="0">
                <a:solidFill>
                  <a:schemeClr val="bg1"/>
                </a:solidFill>
                <a:latin typeface="Perpetua" pitchFamily="18" charset="0"/>
              </a:rPr>
              <a:t>Written work (where required)</a:t>
            </a:r>
          </a:p>
          <a:p>
            <a:pPr>
              <a:buClr>
                <a:srgbClr val="FFC000"/>
              </a:buClr>
            </a:pPr>
            <a:r>
              <a:rPr lang="en-GB" dirty="0" smtClean="0">
                <a:solidFill>
                  <a:schemeClr val="bg1"/>
                </a:solidFill>
                <a:latin typeface="Perpetua" pitchFamily="18" charset="0"/>
              </a:rPr>
              <a:t>Admissions assessments (where required)</a:t>
            </a:r>
          </a:p>
          <a:p>
            <a:pPr>
              <a:buClr>
                <a:srgbClr val="FFC000"/>
              </a:buClr>
            </a:pPr>
            <a:r>
              <a:rPr lang="en-GB" dirty="0" smtClean="0">
                <a:solidFill>
                  <a:schemeClr val="bg1"/>
                </a:solidFill>
                <a:latin typeface="Perpetua" pitchFamily="18" charset="0"/>
              </a:rPr>
              <a:t>UMS scores (if available)</a:t>
            </a:r>
          </a:p>
          <a:p>
            <a:pPr>
              <a:buClr>
                <a:srgbClr val="FFC000"/>
              </a:buClr>
            </a:pPr>
            <a:r>
              <a:rPr lang="en-GB" dirty="0" smtClean="0">
                <a:solidFill>
                  <a:schemeClr val="bg1"/>
                </a:solidFill>
                <a:latin typeface="Perpetua" pitchFamily="18" charset="0"/>
              </a:rPr>
              <a:t>SAQ</a:t>
            </a:r>
          </a:p>
          <a:p>
            <a:pPr>
              <a:buClr>
                <a:srgbClr val="FFC000"/>
              </a:buClr>
            </a:pPr>
            <a:r>
              <a:rPr lang="en-GB" dirty="0" smtClean="0">
                <a:solidFill>
                  <a:schemeClr val="bg1"/>
                </a:solidFill>
                <a:latin typeface="Perpetua" pitchFamily="18" charset="0"/>
              </a:rPr>
              <a:t>Contextual information</a:t>
            </a:r>
            <a:endParaRPr lang="en-GB" dirty="0">
              <a:solidFill>
                <a:schemeClr val="bg1"/>
              </a:solidFill>
              <a:latin typeface="Perpetua" pitchFamily="18" charset="0"/>
            </a:endParaRPr>
          </a:p>
        </p:txBody>
      </p:sp>
      <p:sp>
        <p:nvSpPr>
          <p:cNvPr id="4" name="Right Brace 3"/>
          <p:cNvSpPr/>
          <p:nvPr/>
        </p:nvSpPr>
        <p:spPr>
          <a:xfrm>
            <a:off x="2987824" y="1412776"/>
            <a:ext cx="592428" cy="1440160"/>
          </a:xfrm>
          <a:prstGeom prst="rightBrace">
            <a:avLst/>
          </a:prstGeom>
          <a:ln>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Box 4"/>
          <p:cNvSpPr txBox="1"/>
          <p:nvPr/>
        </p:nvSpPr>
        <p:spPr>
          <a:xfrm>
            <a:off x="3563888" y="1916832"/>
            <a:ext cx="2690840" cy="476669"/>
          </a:xfrm>
          <a:prstGeom prst="rect">
            <a:avLst/>
          </a:prstGeom>
          <a:noFill/>
        </p:spPr>
        <p:txBody>
          <a:bodyPr wrap="square" rtlCol="0">
            <a:spAutoFit/>
          </a:bodyPr>
          <a:lstStyle/>
          <a:p>
            <a:r>
              <a:rPr lang="en-GB" sz="2700" dirty="0" smtClean="0">
                <a:solidFill>
                  <a:schemeClr val="bg1"/>
                </a:solidFill>
                <a:latin typeface="Perpetua" pitchFamily="18" charset="0"/>
              </a:rPr>
              <a:t>All </a:t>
            </a:r>
            <a:r>
              <a:rPr lang="en-GB" sz="2700" dirty="0" smtClean="0">
                <a:solidFill>
                  <a:schemeClr val="bg1"/>
                </a:solidFill>
                <a:latin typeface="Perpetua" pitchFamily="18" charset="0"/>
              </a:rPr>
              <a:t>UK universities</a:t>
            </a:r>
            <a:endParaRPr lang="en-GB" sz="2700" dirty="0">
              <a:solidFill>
                <a:schemeClr val="bg1"/>
              </a:solidFill>
              <a:latin typeface="Perpetua" pitchFamily="18" charset="0"/>
            </a:endParaRPr>
          </a:p>
        </p:txBody>
      </p:sp>
      <p:pic>
        <p:nvPicPr>
          <p:cNvPr id="7" name="Picture 3"/>
          <p:cNvPicPr>
            <a:picLocks noChangeAspect="1" noChangeArrowheads="1"/>
          </p:cNvPicPr>
          <p:nvPr/>
        </p:nvPicPr>
        <p:blipFill>
          <a:blip r:embed="rId2" cstate="print"/>
          <a:srcRect/>
          <a:stretch>
            <a:fillRect/>
          </a:stretch>
        </p:blipFill>
        <p:spPr bwMode="auto">
          <a:xfrm rot="5400000">
            <a:off x="5210439" y="2105976"/>
            <a:ext cx="4770776" cy="3096345"/>
          </a:xfrm>
          <a:prstGeom prst="rect">
            <a:avLst/>
          </a:prstGeom>
          <a:noFill/>
          <a:ln w="9525">
            <a:noFill/>
            <a:miter lim="800000"/>
            <a:headEnd/>
            <a:tailEnd/>
          </a:ln>
        </p:spPr>
      </p:pic>
    </p:spTree>
    <p:extLst>
      <p:ext uri="{BB962C8B-B14F-4D97-AF65-F5344CB8AC3E}">
        <p14:creationId xmlns:p14="http://schemas.microsoft.com/office/powerpoint/2010/main" xmlns="" val="1023263254"/>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8"/>
          <p:cNvSpPr>
            <a:spLocks noGrp="1" noChangeArrowheads="1"/>
          </p:cNvSpPr>
          <p:nvPr>
            <p:ph type="body" idx="4294967295"/>
          </p:nvPr>
        </p:nvSpPr>
        <p:spPr>
          <a:xfrm>
            <a:off x="179512" y="1268760"/>
            <a:ext cx="5616624" cy="4751387"/>
          </a:xfrm>
        </p:spPr>
        <p:txBody>
          <a:bodyPr/>
          <a:lstStyle/>
          <a:p>
            <a:pPr eaLnBrk="1" hangingPunct="1">
              <a:buClr>
                <a:srgbClr val="FFC000"/>
              </a:buClr>
            </a:pPr>
            <a:r>
              <a:rPr lang="en-GB" sz="2800" dirty="0" smtClean="0">
                <a:solidFill>
                  <a:schemeClr val="bg1"/>
                </a:solidFill>
                <a:latin typeface="Perpetua" pitchFamily="18" charset="0"/>
              </a:rPr>
              <a:t>1, 2 or 3 interviews – all academic</a:t>
            </a:r>
          </a:p>
          <a:p>
            <a:pPr eaLnBrk="1" hangingPunct="1">
              <a:buClr>
                <a:srgbClr val="FFC000"/>
              </a:buClr>
            </a:pPr>
            <a:r>
              <a:rPr lang="en-GB" sz="2800" dirty="0" smtClean="0">
                <a:solidFill>
                  <a:schemeClr val="bg1"/>
                </a:solidFill>
                <a:latin typeface="Perpetua" pitchFamily="18" charset="0"/>
              </a:rPr>
              <a:t>Conducted by lecturers</a:t>
            </a:r>
          </a:p>
          <a:p>
            <a:pPr eaLnBrk="1" hangingPunct="1">
              <a:buClr>
                <a:srgbClr val="FFC000"/>
              </a:buClr>
            </a:pPr>
            <a:r>
              <a:rPr lang="en-GB" sz="2800" dirty="0" smtClean="0">
                <a:solidFill>
                  <a:schemeClr val="bg1"/>
                </a:solidFill>
                <a:latin typeface="Perpetua" pitchFamily="18" charset="0"/>
              </a:rPr>
              <a:t>May also be set a test/interview prep</a:t>
            </a:r>
          </a:p>
          <a:p>
            <a:pPr eaLnBrk="1" hangingPunct="1">
              <a:buClr>
                <a:srgbClr val="FFC000"/>
              </a:buClr>
            </a:pPr>
            <a:r>
              <a:rPr lang="en-GB" sz="2800" dirty="0" smtClean="0">
                <a:solidFill>
                  <a:schemeClr val="bg1"/>
                </a:solidFill>
                <a:latin typeface="Perpetua" pitchFamily="18" charset="0"/>
              </a:rPr>
              <a:t>Likely topics of discussion:</a:t>
            </a:r>
          </a:p>
          <a:p>
            <a:pPr lvl="1" eaLnBrk="1" hangingPunct="1">
              <a:buClr>
                <a:srgbClr val="FFC000"/>
              </a:buClr>
            </a:pPr>
            <a:r>
              <a:rPr lang="en-GB" dirty="0" smtClean="0">
                <a:solidFill>
                  <a:schemeClr val="bg1"/>
                </a:solidFill>
                <a:latin typeface="Perpetua" pitchFamily="18" charset="0"/>
              </a:rPr>
              <a:t>Submitted work/personal statement</a:t>
            </a:r>
          </a:p>
          <a:p>
            <a:pPr lvl="1" eaLnBrk="1" hangingPunct="1">
              <a:buClr>
                <a:srgbClr val="FFC000"/>
              </a:buClr>
            </a:pPr>
            <a:r>
              <a:rPr lang="en-GB" dirty="0" smtClean="0">
                <a:solidFill>
                  <a:schemeClr val="bg1"/>
                </a:solidFill>
                <a:latin typeface="Perpetua" pitchFamily="18" charset="0"/>
              </a:rPr>
              <a:t>Current schoolwork (and how you have gone beyond it) </a:t>
            </a:r>
          </a:p>
          <a:p>
            <a:pPr lvl="1" eaLnBrk="1" hangingPunct="1">
              <a:buClr>
                <a:srgbClr val="FFC000"/>
              </a:buClr>
            </a:pPr>
            <a:r>
              <a:rPr lang="en-GB" dirty="0" smtClean="0">
                <a:solidFill>
                  <a:schemeClr val="bg1"/>
                </a:solidFill>
                <a:latin typeface="Perpetua" pitchFamily="18" charset="0"/>
              </a:rPr>
              <a:t>Problem-solving</a:t>
            </a:r>
          </a:p>
          <a:p>
            <a:pPr lvl="1" eaLnBrk="1" hangingPunct="1">
              <a:buClr>
                <a:srgbClr val="FFC000"/>
              </a:buClr>
            </a:pPr>
            <a:r>
              <a:rPr lang="en-GB" dirty="0" smtClean="0">
                <a:solidFill>
                  <a:schemeClr val="bg1"/>
                </a:solidFill>
                <a:latin typeface="Perpetua" pitchFamily="18" charset="0"/>
              </a:rPr>
              <a:t>Something you’ve never seen before</a:t>
            </a:r>
          </a:p>
        </p:txBody>
      </p:sp>
      <p:sp>
        <p:nvSpPr>
          <p:cNvPr id="31748" name="Rectangle 7"/>
          <p:cNvSpPr>
            <a:spLocks noGrp="1" noChangeArrowheads="1"/>
          </p:cNvSpPr>
          <p:nvPr>
            <p:ph type="title" idx="4294967295"/>
          </p:nvPr>
        </p:nvSpPr>
        <p:spPr>
          <a:xfrm>
            <a:off x="0" y="-17463"/>
            <a:ext cx="9144000" cy="1143001"/>
          </a:xfrm>
        </p:spPr>
        <p:txBody>
          <a:bodyPr/>
          <a:lstStyle/>
          <a:p>
            <a:pPr eaLnBrk="1" hangingPunct="1"/>
            <a:r>
              <a:rPr lang="en-GB" sz="6000" dirty="0" smtClean="0">
                <a:solidFill>
                  <a:srgbClr val="FFC000"/>
                </a:solidFill>
                <a:latin typeface="Perpetua" pitchFamily="18" charset="0"/>
              </a:rPr>
              <a:t>Interviews: what to expect</a:t>
            </a:r>
            <a:endParaRPr lang="en-US" sz="6000" dirty="0" smtClean="0">
              <a:solidFill>
                <a:srgbClr val="FFC000"/>
              </a:solidFill>
              <a:latin typeface="Perpetua" pitchFamily="18" charset="0"/>
            </a:endParaRPr>
          </a:p>
        </p:txBody>
      </p:sp>
      <p:pic>
        <p:nvPicPr>
          <p:cNvPr id="31749" name="Picture 17" descr="timeline"/>
          <p:cNvPicPr>
            <a:picLocks noChangeAspect="1" noChangeArrowheads="1"/>
          </p:cNvPicPr>
          <p:nvPr/>
        </p:nvPicPr>
        <p:blipFill>
          <a:blip r:embed="rId3" cstate="print"/>
          <a:srcRect/>
          <a:stretch>
            <a:fillRect/>
          </a:stretch>
        </p:blipFill>
        <p:spPr bwMode="auto">
          <a:xfrm>
            <a:off x="5796136" y="1268760"/>
            <a:ext cx="3203848" cy="4840596"/>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8"/>
          <p:cNvSpPr>
            <a:spLocks noGrp="1" noChangeArrowheads="1"/>
          </p:cNvSpPr>
          <p:nvPr>
            <p:ph type="body" idx="4294967295"/>
          </p:nvPr>
        </p:nvSpPr>
        <p:spPr>
          <a:xfrm>
            <a:off x="179512" y="1052736"/>
            <a:ext cx="8281988" cy="4751387"/>
          </a:xfrm>
        </p:spPr>
        <p:txBody>
          <a:bodyPr/>
          <a:lstStyle/>
          <a:p>
            <a:pPr eaLnBrk="1" hangingPunct="1">
              <a:buClr>
                <a:srgbClr val="FFC000"/>
              </a:buClr>
            </a:pPr>
            <a:r>
              <a:rPr lang="en-GB" sz="2800" dirty="0" smtClean="0">
                <a:solidFill>
                  <a:schemeClr val="bg1"/>
                </a:solidFill>
                <a:latin typeface="Perpetua" pitchFamily="18" charset="0"/>
              </a:rPr>
              <a:t>No special preparation required or expected</a:t>
            </a:r>
          </a:p>
          <a:p>
            <a:pPr eaLnBrk="1" hangingPunct="1">
              <a:buClr>
                <a:srgbClr val="FFC000"/>
              </a:buClr>
            </a:pPr>
            <a:r>
              <a:rPr lang="en-GB" sz="2800" dirty="0" smtClean="0">
                <a:solidFill>
                  <a:schemeClr val="bg1"/>
                </a:solidFill>
                <a:latin typeface="Perpetua" pitchFamily="18" charset="0"/>
              </a:rPr>
              <a:t>Remind yourself of what we know about you</a:t>
            </a:r>
          </a:p>
          <a:p>
            <a:pPr eaLnBrk="1" hangingPunct="1">
              <a:buClr>
                <a:srgbClr val="FFC000"/>
              </a:buClr>
            </a:pPr>
            <a:r>
              <a:rPr lang="en-GB" sz="2800" dirty="0" smtClean="0">
                <a:solidFill>
                  <a:schemeClr val="bg1"/>
                </a:solidFill>
                <a:latin typeface="Perpetua" pitchFamily="18" charset="0"/>
              </a:rPr>
              <a:t>Use your personal statement to show yourself off</a:t>
            </a:r>
          </a:p>
          <a:p>
            <a:pPr eaLnBrk="1" hangingPunct="1">
              <a:buClr>
                <a:srgbClr val="FFC000"/>
              </a:buClr>
            </a:pPr>
            <a:r>
              <a:rPr lang="en-GB" sz="2800" dirty="0" smtClean="0">
                <a:solidFill>
                  <a:schemeClr val="bg1"/>
                </a:solidFill>
                <a:latin typeface="Perpetua" pitchFamily="18" charset="0"/>
              </a:rPr>
              <a:t>Value your own opinion – speak up</a:t>
            </a:r>
          </a:p>
          <a:p>
            <a:pPr eaLnBrk="1" hangingPunct="1">
              <a:buClr>
                <a:srgbClr val="FFC000"/>
              </a:buClr>
            </a:pPr>
            <a:r>
              <a:rPr lang="en-GB" sz="2800" dirty="0" smtClean="0">
                <a:solidFill>
                  <a:schemeClr val="bg1"/>
                </a:solidFill>
                <a:latin typeface="Perpetua" pitchFamily="18" charset="0"/>
              </a:rPr>
              <a:t>Don’t panic when you get stuck</a:t>
            </a:r>
          </a:p>
          <a:p>
            <a:pPr lvl="1" eaLnBrk="1" hangingPunct="1">
              <a:buClr>
                <a:srgbClr val="FFC000"/>
              </a:buClr>
            </a:pPr>
            <a:r>
              <a:rPr lang="en-GB" dirty="0" smtClean="0">
                <a:solidFill>
                  <a:schemeClr val="bg1"/>
                </a:solidFill>
                <a:latin typeface="Perpetua" pitchFamily="18" charset="0"/>
              </a:rPr>
              <a:t>Check your working/thinking</a:t>
            </a:r>
          </a:p>
          <a:p>
            <a:pPr lvl="1" eaLnBrk="1" hangingPunct="1">
              <a:buClr>
                <a:srgbClr val="FFC000"/>
              </a:buClr>
            </a:pPr>
            <a:r>
              <a:rPr lang="en-GB" dirty="0" smtClean="0">
                <a:solidFill>
                  <a:schemeClr val="bg1"/>
                </a:solidFill>
                <a:latin typeface="Perpetua" pitchFamily="18" charset="0"/>
              </a:rPr>
              <a:t>Listen to hints</a:t>
            </a:r>
          </a:p>
          <a:p>
            <a:pPr lvl="1" eaLnBrk="1" hangingPunct="1">
              <a:buClr>
                <a:srgbClr val="FFC000"/>
              </a:buClr>
            </a:pPr>
            <a:r>
              <a:rPr lang="en-GB" dirty="0" smtClean="0">
                <a:solidFill>
                  <a:schemeClr val="bg1"/>
                </a:solidFill>
                <a:latin typeface="Perpetua" pitchFamily="18" charset="0"/>
              </a:rPr>
              <a:t>Try a different approach</a:t>
            </a:r>
          </a:p>
          <a:p>
            <a:pPr eaLnBrk="1" hangingPunct="1">
              <a:buClr>
                <a:srgbClr val="FFC000"/>
              </a:buClr>
            </a:pPr>
            <a:r>
              <a:rPr lang="en-GB" sz="2800" dirty="0" smtClean="0">
                <a:solidFill>
                  <a:schemeClr val="bg1"/>
                </a:solidFill>
                <a:latin typeface="Perpetua" pitchFamily="18" charset="0"/>
              </a:rPr>
              <a:t>Watch videos of interviews</a:t>
            </a:r>
          </a:p>
          <a:p>
            <a:pPr eaLnBrk="1" hangingPunct="1">
              <a:buClr>
                <a:srgbClr val="FFC000"/>
              </a:buClr>
            </a:pPr>
            <a:r>
              <a:rPr lang="en-GB" sz="2800" dirty="0" smtClean="0">
                <a:solidFill>
                  <a:schemeClr val="bg1"/>
                </a:solidFill>
                <a:latin typeface="Perpetua" pitchFamily="18" charset="0"/>
              </a:rPr>
              <a:t>Try to relax and enjoy it!</a:t>
            </a:r>
          </a:p>
          <a:p>
            <a:pPr eaLnBrk="1" hangingPunct="1">
              <a:buClr>
                <a:srgbClr val="FFC000"/>
              </a:buClr>
            </a:pPr>
            <a:endParaRPr lang="en-GB" sz="2800" dirty="0" smtClean="0">
              <a:solidFill>
                <a:schemeClr val="bg1"/>
              </a:solidFill>
              <a:latin typeface="Perpetua" pitchFamily="18" charset="0"/>
            </a:endParaRPr>
          </a:p>
        </p:txBody>
      </p:sp>
      <p:sp>
        <p:nvSpPr>
          <p:cNvPr id="33796" name="Rectangle 7"/>
          <p:cNvSpPr>
            <a:spLocks noGrp="1" noChangeArrowheads="1"/>
          </p:cNvSpPr>
          <p:nvPr>
            <p:ph type="title" idx="4294967295"/>
          </p:nvPr>
        </p:nvSpPr>
        <p:spPr>
          <a:xfrm>
            <a:off x="468313" y="-17463"/>
            <a:ext cx="8229600" cy="1143001"/>
          </a:xfrm>
        </p:spPr>
        <p:txBody>
          <a:bodyPr/>
          <a:lstStyle/>
          <a:p>
            <a:pPr eaLnBrk="1" hangingPunct="1"/>
            <a:r>
              <a:rPr lang="en-GB" sz="6000" dirty="0" smtClean="0">
                <a:solidFill>
                  <a:srgbClr val="FFC000"/>
                </a:solidFill>
                <a:latin typeface="Perpetua" pitchFamily="18" charset="0"/>
              </a:rPr>
              <a:t>Interviews: some advice</a:t>
            </a:r>
            <a:endParaRPr lang="en-US" sz="6000" dirty="0" smtClean="0">
              <a:solidFill>
                <a:srgbClr val="FFC000"/>
              </a:solidFill>
              <a:latin typeface="Perpetua" pitchFamily="18" charset="0"/>
            </a:endParaRPr>
          </a:p>
        </p:txBody>
      </p:sp>
      <p:pic>
        <p:nvPicPr>
          <p:cNvPr id="33797" name="Picture 2" descr="A Cambridge Tutorial"/>
          <p:cNvPicPr>
            <a:picLocks noChangeAspect="1" noChangeArrowheads="1"/>
          </p:cNvPicPr>
          <p:nvPr/>
        </p:nvPicPr>
        <p:blipFill>
          <a:blip r:embed="rId3" cstate="print"/>
          <a:srcRect/>
          <a:stretch>
            <a:fillRect/>
          </a:stretch>
        </p:blipFill>
        <p:spPr bwMode="auto">
          <a:xfrm>
            <a:off x="4697413" y="4210050"/>
            <a:ext cx="4267200" cy="21717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sz="6000" dirty="0" smtClean="0">
                <a:solidFill>
                  <a:srgbClr val="FFC000"/>
                </a:solidFill>
                <a:latin typeface="Perpetua" pitchFamily="18" charset="0"/>
              </a:rPr>
              <a:t>The Winter Pool</a:t>
            </a:r>
            <a:endParaRPr lang="en-GB" sz="6000" dirty="0">
              <a:solidFill>
                <a:srgbClr val="FFC000"/>
              </a:solidFill>
              <a:latin typeface="Perpetua" pitchFamily="18" charset="0"/>
            </a:endParaRPr>
          </a:p>
        </p:txBody>
      </p:sp>
      <p:sp>
        <p:nvSpPr>
          <p:cNvPr id="3" name="Content Placeholder 2"/>
          <p:cNvSpPr>
            <a:spLocks noGrp="1"/>
          </p:cNvSpPr>
          <p:nvPr>
            <p:ph idx="1"/>
          </p:nvPr>
        </p:nvSpPr>
        <p:spPr>
          <a:xfrm>
            <a:off x="179512" y="1340768"/>
            <a:ext cx="7772400" cy="4752528"/>
          </a:xfrm>
        </p:spPr>
        <p:txBody>
          <a:bodyPr/>
          <a:lstStyle/>
          <a:p>
            <a:pPr>
              <a:buClr>
                <a:srgbClr val="FFC000"/>
              </a:buClr>
            </a:pPr>
            <a:r>
              <a:rPr lang="en-GB" dirty="0" smtClean="0">
                <a:solidFill>
                  <a:schemeClr val="bg1"/>
                </a:solidFill>
              </a:rPr>
              <a:t>Moderation process for Cambridge</a:t>
            </a:r>
          </a:p>
          <a:p>
            <a:pPr>
              <a:buClr>
                <a:srgbClr val="FFC000"/>
              </a:buClr>
            </a:pPr>
            <a:r>
              <a:rPr lang="en-GB" dirty="0" smtClean="0">
                <a:solidFill>
                  <a:schemeClr val="bg1"/>
                </a:solidFill>
              </a:rPr>
              <a:t>Ensures all applicants have equal chance of admission to the University</a:t>
            </a:r>
          </a:p>
          <a:p>
            <a:pPr>
              <a:buClr>
                <a:srgbClr val="FFC000"/>
              </a:buClr>
            </a:pPr>
            <a:r>
              <a:rPr lang="en-GB" dirty="0" smtClean="0">
                <a:solidFill>
                  <a:schemeClr val="bg1"/>
                </a:solidFill>
              </a:rPr>
              <a:t>Early January – may be called for re-interview, may receive offer outright</a:t>
            </a:r>
          </a:p>
          <a:p>
            <a:pPr>
              <a:buClr>
                <a:srgbClr val="FFC000"/>
              </a:buClr>
            </a:pPr>
            <a:r>
              <a:rPr lang="en-GB" dirty="0" smtClean="0">
                <a:solidFill>
                  <a:schemeClr val="bg1"/>
                </a:solidFill>
              </a:rPr>
              <a:t>Typically around 3,300 applicants offered directly and a further 800ish from pool (from c. 16,000 applicants)</a:t>
            </a:r>
            <a:r>
              <a:rPr lang="en-GB" sz="1200" dirty="0" smtClean="0">
                <a:solidFill>
                  <a:schemeClr val="bg1"/>
                </a:solidFill>
              </a:rPr>
              <a:t>1</a:t>
            </a:r>
          </a:p>
          <a:p>
            <a:pPr>
              <a:buClr>
                <a:srgbClr val="FFC000"/>
              </a:buClr>
              <a:buNone/>
            </a:pPr>
            <a:r>
              <a:rPr lang="en-GB" sz="1200" dirty="0" smtClean="0">
                <a:solidFill>
                  <a:schemeClr val="bg1"/>
                </a:solidFill>
              </a:rPr>
              <a:t>1 Stats for 2015</a:t>
            </a:r>
            <a:endParaRPr lang="en-GB" sz="1200" dirty="0">
              <a:solidFill>
                <a:schemeClr val="bg1"/>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a:ext>
            </a:extLst>
          </a:blip>
          <a:srcRect/>
          <a:stretch>
            <a:fillRect/>
          </a:stretch>
        </p:blipFill>
        <p:spPr bwMode="auto">
          <a:xfrm>
            <a:off x="1007606" y="1412777"/>
            <a:ext cx="7020778" cy="4680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itle 1"/>
          <p:cNvSpPr txBox="1">
            <a:spLocks/>
          </p:cNvSpPr>
          <p:nvPr/>
        </p:nvSpPr>
        <p:spPr>
          <a:xfrm>
            <a:off x="683568" y="18864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6000" b="0" i="0" u="none" strike="noStrike" kern="1200" cap="none" spc="0" normalizeH="0" baseline="0" noProof="0" dirty="0" smtClean="0">
                <a:ln>
                  <a:noFill/>
                </a:ln>
                <a:solidFill>
                  <a:srgbClr val="FFC000"/>
                </a:solidFill>
                <a:effectLst/>
                <a:uLnTx/>
                <a:uFillTx/>
                <a:latin typeface="Perpetua" pitchFamily="18" charset="0"/>
                <a:ea typeface="+mj-ea"/>
                <a:cs typeface="+mj-cs"/>
              </a:rPr>
              <a:t>The Winter Pool</a:t>
            </a:r>
            <a:endParaRPr kumimoji="0" lang="en-GB" sz="6000" b="0" i="0" u="none" strike="noStrike" kern="1200" cap="none" spc="0" normalizeH="0" baseline="0" noProof="0" dirty="0">
              <a:ln>
                <a:noFill/>
              </a:ln>
              <a:solidFill>
                <a:srgbClr val="FFC000"/>
              </a:solidFill>
              <a:effectLst/>
              <a:uLnTx/>
              <a:uFillTx/>
              <a:latin typeface="Perpetua" pitchFamily="18" charset="0"/>
              <a:ea typeface="+mj-ea"/>
              <a:cs typeface="+mj-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8"/>
          <p:cNvSpPr>
            <a:spLocks noGrp="1" noChangeArrowheads="1"/>
          </p:cNvSpPr>
          <p:nvPr>
            <p:ph type="body" idx="4294967295"/>
          </p:nvPr>
        </p:nvSpPr>
        <p:spPr>
          <a:xfrm>
            <a:off x="179388" y="4437063"/>
            <a:ext cx="5761037" cy="2014537"/>
          </a:xfrm>
        </p:spPr>
        <p:txBody>
          <a:bodyPr/>
          <a:lstStyle/>
          <a:p>
            <a:pPr eaLnBrk="1" hangingPunct="1">
              <a:lnSpc>
                <a:spcPct val="90000"/>
              </a:lnSpc>
              <a:spcBef>
                <a:spcPct val="50000"/>
              </a:spcBef>
              <a:buClr>
                <a:srgbClr val="FFC000"/>
              </a:buClr>
            </a:pPr>
            <a:r>
              <a:rPr lang="en-GB" sz="2800" b="1" dirty="0" smtClean="0">
                <a:solidFill>
                  <a:schemeClr val="bg1"/>
                </a:solidFill>
                <a:latin typeface="Perpetua" pitchFamily="18" charset="0"/>
              </a:rPr>
              <a:t>Potential </a:t>
            </a:r>
            <a:r>
              <a:rPr lang="en-GB" sz="2800" dirty="0" smtClean="0">
                <a:solidFill>
                  <a:schemeClr val="bg1"/>
                </a:solidFill>
                <a:latin typeface="Perpetua" pitchFamily="18" charset="0"/>
              </a:rPr>
              <a:t>rather than achievements</a:t>
            </a:r>
            <a:endParaRPr lang="en-GB" sz="2800" b="1" dirty="0" smtClean="0">
              <a:solidFill>
                <a:schemeClr val="bg1"/>
              </a:solidFill>
              <a:latin typeface="Perpetua" pitchFamily="18" charset="0"/>
            </a:endParaRPr>
          </a:p>
          <a:p>
            <a:pPr eaLnBrk="1" hangingPunct="1">
              <a:lnSpc>
                <a:spcPct val="90000"/>
              </a:lnSpc>
              <a:spcBef>
                <a:spcPct val="50000"/>
              </a:spcBef>
              <a:buClr>
                <a:srgbClr val="FFC000"/>
              </a:buClr>
            </a:pPr>
            <a:r>
              <a:rPr lang="en-GB" sz="2800" dirty="0" smtClean="0">
                <a:solidFill>
                  <a:schemeClr val="bg1"/>
                </a:solidFill>
                <a:latin typeface="Perpetua" pitchFamily="18" charset="0"/>
              </a:rPr>
              <a:t>Solid (not necessarily impeccable) school record that matches the subject-specific selection criteria</a:t>
            </a:r>
            <a:endParaRPr lang="en-GB" sz="2800" b="1" dirty="0" smtClean="0">
              <a:solidFill>
                <a:schemeClr val="bg1"/>
              </a:solidFill>
              <a:latin typeface="Perpetua" pitchFamily="18" charset="0"/>
            </a:endParaRPr>
          </a:p>
        </p:txBody>
      </p:sp>
      <p:sp>
        <p:nvSpPr>
          <p:cNvPr id="34820" name="Rectangle 7"/>
          <p:cNvSpPr>
            <a:spLocks noGrp="1" noChangeArrowheads="1"/>
          </p:cNvSpPr>
          <p:nvPr>
            <p:ph type="title" idx="4294967295"/>
          </p:nvPr>
        </p:nvSpPr>
        <p:spPr>
          <a:xfrm>
            <a:off x="446088" y="-17463"/>
            <a:ext cx="8229600" cy="1143001"/>
          </a:xfrm>
        </p:spPr>
        <p:txBody>
          <a:bodyPr/>
          <a:lstStyle/>
          <a:p>
            <a:pPr eaLnBrk="1" hangingPunct="1"/>
            <a:r>
              <a:rPr lang="en-GB" sz="6000" dirty="0" smtClean="0">
                <a:solidFill>
                  <a:srgbClr val="FFC000"/>
                </a:solidFill>
                <a:latin typeface="Perpetua" pitchFamily="18" charset="0"/>
              </a:rPr>
              <a:t>What are we looking for?</a:t>
            </a:r>
            <a:endParaRPr lang="en-US" sz="6000" dirty="0" smtClean="0">
              <a:solidFill>
                <a:srgbClr val="FFC000"/>
              </a:solidFill>
              <a:latin typeface="Perpetua" pitchFamily="18" charset="0"/>
            </a:endParaRPr>
          </a:p>
        </p:txBody>
      </p:sp>
      <p:pic>
        <p:nvPicPr>
          <p:cNvPr id="34821" name="Picture 5"/>
          <p:cNvPicPr>
            <a:picLocks noChangeAspect="1" noChangeArrowheads="1"/>
          </p:cNvPicPr>
          <p:nvPr/>
        </p:nvPicPr>
        <p:blipFill>
          <a:blip r:embed="rId3" cstate="print"/>
          <a:srcRect l="1184" t="1709"/>
          <a:stretch>
            <a:fillRect/>
          </a:stretch>
        </p:blipFill>
        <p:spPr bwMode="auto">
          <a:xfrm>
            <a:off x="684213" y="1628775"/>
            <a:ext cx="2990850" cy="2252663"/>
          </a:xfrm>
          <a:prstGeom prst="rect">
            <a:avLst/>
          </a:prstGeom>
          <a:noFill/>
          <a:ln w="12700">
            <a:solidFill>
              <a:schemeClr val="tx1"/>
            </a:solidFill>
            <a:miter lim="800000"/>
            <a:headEnd/>
            <a:tailEnd/>
          </a:ln>
        </p:spPr>
      </p:pic>
      <p:pic>
        <p:nvPicPr>
          <p:cNvPr id="34822" name="Picture 5" descr="Andrew Houston Fitzwilliam21 600"/>
          <p:cNvPicPr>
            <a:picLocks noChangeAspect="1" noChangeArrowheads="1"/>
          </p:cNvPicPr>
          <p:nvPr/>
        </p:nvPicPr>
        <p:blipFill>
          <a:blip r:embed="rId4" cstate="print"/>
          <a:srcRect/>
          <a:stretch>
            <a:fillRect/>
          </a:stretch>
        </p:blipFill>
        <p:spPr bwMode="auto">
          <a:xfrm>
            <a:off x="5942013" y="4365625"/>
            <a:ext cx="2951162" cy="1962150"/>
          </a:xfrm>
          <a:prstGeom prst="rect">
            <a:avLst/>
          </a:prstGeom>
          <a:noFill/>
          <a:ln w="9525">
            <a:solidFill>
              <a:schemeClr val="tx1"/>
            </a:solidFill>
            <a:miter lim="800000"/>
            <a:headEnd/>
            <a:tailEnd/>
          </a:ln>
        </p:spPr>
      </p:pic>
      <p:sp>
        <p:nvSpPr>
          <p:cNvPr id="13" name="Rectangle 8"/>
          <p:cNvSpPr txBox="1">
            <a:spLocks noChangeArrowheads="1"/>
          </p:cNvSpPr>
          <p:nvPr/>
        </p:nvSpPr>
        <p:spPr bwMode="auto">
          <a:xfrm>
            <a:off x="3930650" y="1628775"/>
            <a:ext cx="5213350" cy="2297113"/>
          </a:xfrm>
          <a:prstGeom prst="rect">
            <a:avLst/>
          </a:prstGeom>
          <a:noFill/>
          <a:ln w="9525">
            <a:noFill/>
            <a:miter lim="800000"/>
            <a:headEnd/>
            <a:tailEnd/>
          </a:ln>
          <a:effectLst/>
        </p:spPr>
        <p:txBody>
          <a:bodyPr/>
          <a:lstStyle/>
          <a:p>
            <a:pPr marL="342900" indent="-342900">
              <a:spcBef>
                <a:spcPct val="50000"/>
              </a:spcBef>
              <a:buClr>
                <a:srgbClr val="FFC000"/>
              </a:buClr>
              <a:buFontTx/>
              <a:buChar char="•"/>
              <a:defRPr/>
            </a:pPr>
            <a:r>
              <a:rPr lang="en-GB" sz="2800" kern="0" dirty="0">
                <a:solidFill>
                  <a:schemeClr val="bg1"/>
                </a:solidFill>
                <a:latin typeface="Perpetua" pitchFamily="18" charset="0"/>
              </a:rPr>
              <a:t>Independent thinking and intellectual flexibility</a:t>
            </a:r>
          </a:p>
          <a:p>
            <a:pPr marL="342900" indent="-342900">
              <a:spcBef>
                <a:spcPct val="50000"/>
              </a:spcBef>
              <a:buClr>
                <a:srgbClr val="FFC000"/>
              </a:buClr>
              <a:buFontTx/>
              <a:buChar char="•"/>
              <a:defRPr/>
            </a:pPr>
            <a:r>
              <a:rPr lang="en-GB" sz="2800" kern="0" dirty="0">
                <a:solidFill>
                  <a:schemeClr val="bg1"/>
                </a:solidFill>
                <a:latin typeface="Perpetua" pitchFamily="18" charset="0"/>
              </a:rPr>
              <a:t>Communication skills</a:t>
            </a:r>
          </a:p>
          <a:p>
            <a:pPr marL="342900" indent="-342900">
              <a:spcBef>
                <a:spcPct val="50000"/>
              </a:spcBef>
              <a:buClr>
                <a:srgbClr val="FFC000"/>
              </a:buClr>
              <a:buFontTx/>
              <a:buChar char="•"/>
              <a:defRPr/>
            </a:pPr>
            <a:r>
              <a:rPr lang="en-GB" sz="2800" kern="0" dirty="0" err="1">
                <a:solidFill>
                  <a:schemeClr val="bg1"/>
                </a:solidFill>
                <a:latin typeface="Perpetua" pitchFamily="18" charset="0"/>
              </a:rPr>
              <a:t>Teachability</a:t>
            </a:r>
            <a:r>
              <a:rPr lang="en-GB" sz="2800" kern="0" dirty="0">
                <a:solidFill>
                  <a:schemeClr val="bg1"/>
                </a:solidFill>
                <a:latin typeface="Perpetua" pitchFamily="18" charset="0"/>
              </a:rPr>
              <a:t>/suitability for the course</a:t>
            </a:r>
            <a:endParaRPr lang="en-GB" sz="2800" b="1" kern="0" dirty="0">
              <a:solidFill>
                <a:schemeClr val="bg1"/>
              </a:solidFill>
              <a:latin typeface="Perpetua" pitchFamily="18"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556313" cy="1116106"/>
          </a:xfrm>
        </p:spPr>
        <p:txBody>
          <a:bodyPr>
            <a:normAutofit/>
          </a:bodyPr>
          <a:lstStyle/>
          <a:p>
            <a:r>
              <a:rPr lang="en-GB" sz="4400" dirty="0" smtClean="0">
                <a:solidFill>
                  <a:srgbClr val="FFC000"/>
                </a:solidFill>
                <a:latin typeface="Perpetua" pitchFamily="18" charset="0"/>
                <a:cs typeface="Calibri" pitchFamily="34" charset="0"/>
              </a:rPr>
              <a:t>Successful Applications</a:t>
            </a:r>
            <a:endParaRPr lang="en-GB" sz="4400" dirty="0">
              <a:solidFill>
                <a:srgbClr val="FFC000"/>
              </a:solidFill>
              <a:latin typeface="Perpetua" pitchFamily="18" charset="0"/>
              <a:cs typeface="Calibri" pitchFamily="34" charset="0"/>
            </a:endParaRPr>
          </a:p>
        </p:txBody>
      </p:sp>
      <p:sp>
        <p:nvSpPr>
          <p:cNvPr id="3" name="Content Placeholder 2"/>
          <p:cNvSpPr>
            <a:spLocks noGrp="1"/>
          </p:cNvSpPr>
          <p:nvPr>
            <p:ph sz="half" idx="1"/>
          </p:nvPr>
        </p:nvSpPr>
        <p:spPr>
          <a:xfrm>
            <a:off x="179512" y="1484784"/>
            <a:ext cx="4110038" cy="4589637"/>
          </a:xfrm>
        </p:spPr>
        <p:txBody>
          <a:bodyPr>
            <a:normAutofit fontScale="92500" lnSpcReduction="20000"/>
          </a:bodyPr>
          <a:lstStyle/>
          <a:p>
            <a:pPr marL="0" indent="0">
              <a:buNone/>
            </a:pPr>
            <a:r>
              <a:rPr lang="en-GB" b="1" dirty="0" smtClean="0">
                <a:solidFill>
                  <a:srgbClr val="FFC000"/>
                </a:solidFill>
                <a:latin typeface="Perpetua" pitchFamily="18" charset="0"/>
                <a:cs typeface="Calibri" pitchFamily="34" charset="0"/>
              </a:rPr>
              <a:t>Key points for success</a:t>
            </a:r>
          </a:p>
          <a:p>
            <a:pPr>
              <a:buClr>
                <a:srgbClr val="FFC000"/>
              </a:buClr>
            </a:pPr>
            <a:r>
              <a:rPr lang="en-GB" sz="2600" dirty="0" smtClean="0">
                <a:solidFill>
                  <a:schemeClr val="bg1"/>
                </a:solidFill>
                <a:latin typeface="Perpetua" pitchFamily="18" charset="0"/>
                <a:cs typeface="Calibri" pitchFamily="34" charset="0"/>
              </a:rPr>
              <a:t>Strong exam results</a:t>
            </a:r>
          </a:p>
          <a:p>
            <a:pPr>
              <a:buClr>
                <a:srgbClr val="FFC000"/>
              </a:buClr>
            </a:pPr>
            <a:r>
              <a:rPr lang="en-GB" sz="2600" dirty="0" smtClean="0">
                <a:solidFill>
                  <a:schemeClr val="bg1"/>
                </a:solidFill>
                <a:latin typeface="Perpetua" pitchFamily="18" charset="0"/>
                <a:cs typeface="Calibri" pitchFamily="34" charset="0"/>
              </a:rPr>
              <a:t>Choice of subject</a:t>
            </a:r>
          </a:p>
          <a:p>
            <a:pPr>
              <a:buClr>
                <a:srgbClr val="FFC000"/>
              </a:buClr>
            </a:pPr>
            <a:r>
              <a:rPr lang="en-GB" sz="2600" dirty="0" smtClean="0">
                <a:solidFill>
                  <a:schemeClr val="bg1"/>
                </a:solidFill>
                <a:latin typeface="Perpetua" pitchFamily="18" charset="0"/>
                <a:cs typeface="Calibri" pitchFamily="34" charset="0"/>
              </a:rPr>
              <a:t>Wider reading</a:t>
            </a:r>
          </a:p>
          <a:p>
            <a:pPr>
              <a:buClr>
                <a:srgbClr val="FFC000"/>
              </a:buClr>
            </a:pPr>
            <a:r>
              <a:rPr lang="en-GB" sz="2600" dirty="0" smtClean="0">
                <a:solidFill>
                  <a:schemeClr val="bg1"/>
                </a:solidFill>
                <a:latin typeface="Perpetua" pitchFamily="18" charset="0"/>
                <a:cs typeface="Calibri" pitchFamily="34" charset="0"/>
              </a:rPr>
              <a:t>Some revision in advance of interview</a:t>
            </a:r>
          </a:p>
          <a:p>
            <a:pPr>
              <a:buClr>
                <a:srgbClr val="FFC000"/>
              </a:buClr>
            </a:pPr>
            <a:r>
              <a:rPr lang="en-GB" sz="2600" dirty="0" smtClean="0">
                <a:solidFill>
                  <a:schemeClr val="bg1"/>
                </a:solidFill>
                <a:latin typeface="Perpetua" pitchFamily="18" charset="0"/>
                <a:cs typeface="Calibri" pitchFamily="34" charset="0"/>
              </a:rPr>
              <a:t>Willing to engage in discussion</a:t>
            </a:r>
            <a:endParaRPr lang="en-GB" sz="2600" dirty="0">
              <a:solidFill>
                <a:schemeClr val="bg1"/>
              </a:solidFill>
              <a:latin typeface="Perpetua" pitchFamily="18" charset="0"/>
              <a:cs typeface="Calibri" pitchFamily="34" charset="0"/>
            </a:endParaRPr>
          </a:p>
        </p:txBody>
      </p:sp>
      <p:sp>
        <p:nvSpPr>
          <p:cNvPr id="4" name="Content Placeholder 3"/>
          <p:cNvSpPr>
            <a:spLocks noGrp="1"/>
          </p:cNvSpPr>
          <p:nvPr>
            <p:ph sz="half" idx="2"/>
          </p:nvPr>
        </p:nvSpPr>
        <p:spPr>
          <a:xfrm>
            <a:off x="4499992" y="1484784"/>
            <a:ext cx="4111625" cy="4478739"/>
          </a:xfrm>
        </p:spPr>
        <p:txBody>
          <a:bodyPr>
            <a:normAutofit fontScale="92500" lnSpcReduction="20000"/>
          </a:bodyPr>
          <a:lstStyle/>
          <a:p>
            <a:pPr marL="0" indent="0">
              <a:buClr>
                <a:srgbClr val="FFC000"/>
              </a:buClr>
              <a:buNone/>
            </a:pPr>
            <a:r>
              <a:rPr lang="en-GB" b="1" dirty="0" smtClean="0">
                <a:solidFill>
                  <a:srgbClr val="FFC000"/>
                </a:solidFill>
                <a:latin typeface="Perpetua" pitchFamily="18" charset="0"/>
                <a:cs typeface="Calibri" pitchFamily="34" charset="0"/>
              </a:rPr>
              <a:t>Common pitfalls</a:t>
            </a:r>
          </a:p>
          <a:p>
            <a:pPr>
              <a:buClr>
                <a:srgbClr val="FFC000"/>
              </a:buClr>
            </a:pPr>
            <a:r>
              <a:rPr lang="en-GB" sz="2600" dirty="0" smtClean="0">
                <a:solidFill>
                  <a:schemeClr val="bg1"/>
                </a:solidFill>
                <a:latin typeface="Perpetua" pitchFamily="18" charset="0"/>
                <a:cs typeface="Calibri" pitchFamily="34" charset="0"/>
              </a:rPr>
              <a:t>Wrong  degree subject chosen</a:t>
            </a:r>
          </a:p>
          <a:p>
            <a:pPr>
              <a:buClr>
                <a:srgbClr val="FFC000"/>
              </a:buClr>
            </a:pPr>
            <a:r>
              <a:rPr lang="en-GB" sz="2600" dirty="0" smtClean="0">
                <a:solidFill>
                  <a:schemeClr val="bg1"/>
                </a:solidFill>
                <a:latin typeface="Perpetua" pitchFamily="18" charset="0"/>
                <a:cs typeface="Calibri" pitchFamily="34" charset="0"/>
              </a:rPr>
              <a:t>Unsuitable A-level choices, too many subjects in Year 12 or low grades</a:t>
            </a:r>
          </a:p>
          <a:p>
            <a:pPr>
              <a:buClr>
                <a:srgbClr val="FFC000"/>
              </a:buClr>
            </a:pPr>
            <a:r>
              <a:rPr lang="en-GB" sz="2600" dirty="0" smtClean="0">
                <a:solidFill>
                  <a:schemeClr val="bg1"/>
                </a:solidFill>
                <a:latin typeface="Perpetua" pitchFamily="18" charset="0"/>
                <a:cs typeface="Calibri" pitchFamily="34" charset="0"/>
              </a:rPr>
              <a:t>Inconsistent reference</a:t>
            </a:r>
          </a:p>
          <a:p>
            <a:pPr>
              <a:buClr>
                <a:srgbClr val="FFC000"/>
              </a:buClr>
            </a:pPr>
            <a:r>
              <a:rPr lang="en-GB" sz="2600" dirty="0" smtClean="0">
                <a:solidFill>
                  <a:schemeClr val="bg1"/>
                </a:solidFill>
                <a:latin typeface="Perpetua" pitchFamily="18" charset="0"/>
                <a:cs typeface="Calibri" pitchFamily="34" charset="0"/>
              </a:rPr>
              <a:t>Lack of wider reading and critical engagement</a:t>
            </a:r>
          </a:p>
          <a:p>
            <a:pPr>
              <a:buClr>
                <a:srgbClr val="FFC000"/>
              </a:buClr>
            </a:pPr>
            <a:r>
              <a:rPr lang="en-GB" sz="2600" dirty="0" smtClean="0">
                <a:solidFill>
                  <a:schemeClr val="bg1"/>
                </a:solidFill>
                <a:latin typeface="Perpetua" pitchFamily="18" charset="0"/>
                <a:cs typeface="Calibri" pitchFamily="34" charset="0"/>
              </a:rPr>
              <a:t>Lack of revision before interview</a:t>
            </a:r>
          </a:p>
          <a:p>
            <a:pPr>
              <a:buClr>
                <a:srgbClr val="FFC000"/>
              </a:buClr>
            </a:pPr>
            <a:r>
              <a:rPr lang="en-GB" sz="2600" dirty="0" smtClean="0">
                <a:solidFill>
                  <a:schemeClr val="bg1"/>
                </a:solidFill>
                <a:latin typeface="Perpetua" pitchFamily="18" charset="0"/>
                <a:cs typeface="Calibri" pitchFamily="34" charset="0"/>
              </a:rPr>
              <a:t>Rehearsed answers at interview, lack of clarity or flexibility of thought</a:t>
            </a:r>
          </a:p>
          <a:p>
            <a:pPr>
              <a:buClr>
                <a:srgbClr val="FFC000"/>
              </a:buClr>
            </a:pPr>
            <a:endParaRPr lang="en-GB" sz="2000" dirty="0">
              <a:latin typeface="+mj-lt"/>
              <a:cs typeface="Calibri" pitchFamily="34" charset="0"/>
            </a:endParaRPr>
          </a:p>
        </p:txBody>
      </p:sp>
    </p:spTree>
    <p:extLst>
      <p:ext uri="{BB962C8B-B14F-4D97-AF65-F5344CB8AC3E}">
        <p14:creationId xmlns:p14="http://schemas.microsoft.com/office/powerpoint/2010/main" xmlns="" val="140636686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10"/>
          <p:cNvSpPr>
            <a:spLocks noGrp="1" noChangeArrowheads="1"/>
          </p:cNvSpPr>
          <p:nvPr>
            <p:ph type="body" idx="4294967295"/>
          </p:nvPr>
        </p:nvSpPr>
        <p:spPr>
          <a:xfrm>
            <a:off x="179784" y="1052736"/>
            <a:ext cx="7848600" cy="4751388"/>
          </a:xfrm>
        </p:spPr>
        <p:txBody>
          <a:bodyPr/>
          <a:lstStyle/>
          <a:p>
            <a:pPr eaLnBrk="1" hangingPunct="1">
              <a:lnSpc>
                <a:spcPct val="90000"/>
              </a:lnSpc>
              <a:buNone/>
            </a:pPr>
            <a:r>
              <a:rPr lang="en-GB" b="1" dirty="0" smtClean="0">
                <a:solidFill>
                  <a:schemeClr val="bg1"/>
                </a:solidFill>
                <a:latin typeface="Perpetua" pitchFamily="18" charset="0"/>
              </a:rPr>
              <a:t>Peterhouse Admissions Office</a:t>
            </a:r>
          </a:p>
          <a:p>
            <a:pPr eaLnBrk="1" hangingPunct="1">
              <a:lnSpc>
                <a:spcPct val="90000"/>
              </a:lnSpc>
              <a:buNone/>
            </a:pPr>
            <a:r>
              <a:rPr lang="en-GB" sz="2800" dirty="0" smtClean="0">
                <a:solidFill>
                  <a:schemeClr val="bg1"/>
                </a:solidFill>
                <a:latin typeface="Perpetua" pitchFamily="18" charset="0"/>
              </a:rPr>
              <a:t>	</a:t>
            </a:r>
            <a:r>
              <a:rPr lang="en-GB" dirty="0" smtClean="0">
                <a:solidFill>
                  <a:schemeClr val="bg1"/>
                </a:solidFill>
                <a:latin typeface="Perpetua" pitchFamily="18" charset="0"/>
              </a:rPr>
              <a:t>01223 338223</a:t>
            </a:r>
          </a:p>
          <a:p>
            <a:pPr eaLnBrk="1" hangingPunct="1">
              <a:lnSpc>
                <a:spcPct val="90000"/>
              </a:lnSpc>
              <a:buNone/>
            </a:pPr>
            <a:r>
              <a:rPr lang="en-GB" dirty="0" smtClean="0">
                <a:solidFill>
                  <a:schemeClr val="bg1"/>
                </a:solidFill>
                <a:latin typeface="Perpetua" pitchFamily="18" charset="0"/>
              </a:rPr>
              <a:t>	admissions@pet.cam.ac.uk	</a:t>
            </a:r>
          </a:p>
          <a:p>
            <a:pPr eaLnBrk="1" hangingPunct="1">
              <a:lnSpc>
                <a:spcPct val="90000"/>
              </a:lnSpc>
              <a:buNone/>
            </a:pPr>
            <a:r>
              <a:rPr lang="en-GB" dirty="0" smtClean="0">
                <a:solidFill>
                  <a:schemeClr val="bg1"/>
                </a:solidFill>
                <a:latin typeface="Perpetua" pitchFamily="18" charset="0"/>
              </a:rPr>
              <a:t>	</a:t>
            </a:r>
            <a:r>
              <a:rPr lang="en-GB" b="1" i="1" dirty="0" smtClean="0">
                <a:solidFill>
                  <a:schemeClr val="bg1"/>
                </a:solidFill>
                <a:latin typeface="Perpetua" pitchFamily="18" charset="0"/>
                <a:hlinkClick r:id="rId3"/>
              </a:rPr>
              <a:t>www.pet.cam.ac.uk</a:t>
            </a:r>
            <a:endParaRPr lang="en-GB" b="1" i="1" dirty="0" smtClean="0">
              <a:solidFill>
                <a:schemeClr val="bg1"/>
              </a:solidFill>
              <a:latin typeface="Perpetua" pitchFamily="18" charset="0"/>
            </a:endParaRPr>
          </a:p>
          <a:p>
            <a:pPr eaLnBrk="1" hangingPunct="1">
              <a:lnSpc>
                <a:spcPct val="90000"/>
              </a:lnSpc>
              <a:buNone/>
            </a:pPr>
            <a:endParaRPr lang="en-GB" b="1" i="1" dirty="0" smtClean="0">
              <a:solidFill>
                <a:schemeClr val="bg1"/>
              </a:solidFill>
              <a:latin typeface="Perpetua" pitchFamily="18" charset="0"/>
            </a:endParaRPr>
          </a:p>
          <a:p>
            <a:pPr eaLnBrk="1" hangingPunct="1">
              <a:lnSpc>
                <a:spcPct val="90000"/>
              </a:lnSpc>
              <a:buNone/>
            </a:pPr>
            <a:r>
              <a:rPr lang="en-GB" b="1" i="1" dirty="0" smtClean="0">
                <a:solidFill>
                  <a:schemeClr val="bg1"/>
                </a:solidFill>
                <a:latin typeface="Perpetua" pitchFamily="18" charset="0"/>
              </a:rPr>
              <a:t>	@</a:t>
            </a:r>
            <a:r>
              <a:rPr lang="en-GB" b="1" i="1" dirty="0" err="1" smtClean="0">
                <a:solidFill>
                  <a:schemeClr val="bg1"/>
                </a:solidFill>
                <a:latin typeface="Perpetua" pitchFamily="18" charset="0"/>
              </a:rPr>
              <a:t>Peterhouse_SLO</a:t>
            </a:r>
            <a:endParaRPr lang="en-GB" b="1" i="1" dirty="0" smtClean="0">
              <a:solidFill>
                <a:schemeClr val="bg1"/>
              </a:solidFill>
              <a:latin typeface="Perpetua" pitchFamily="18" charset="0"/>
            </a:endParaRPr>
          </a:p>
          <a:p>
            <a:pPr indent="15875" eaLnBrk="1" hangingPunct="1">
              <a:lnSpc>
                <a:spcPct val="90000"/>
              </a:lnSpc>
              <a:buNone/>
            </a:pPr>
            <a:r>
              <a:rPr lang="en-GB" i="1" dirty="0" smtClean="0">
                <a:solidFill>
                  <a:schemeClr val="bg1"/>
                </a:solidFill>
                <a:latin typeface="Perpetua" pitchFamily="18" charset="0"/>
              </a:rPr>
              <a:t>The Student Room </a:t>
            </a:r>
            <a:r>
              <a:rPr lang="en-GB" dirty="0" smtClean="0">
                <a:solidFill>
                  <a:schemeClr val="bg1"/>
                </a:solidFill>
                <a:latin typeface="Perpetua" pitchFamily="18" charset="0"/>
              </a:rPr>
              <a:t>threads this summer</a:t>
            </a:r>
          </a:p>
          <a:p>
            <a:pPr indent="15875" eaLnBrk="1" hangingPunct="1">
              <a:lnSpc>
                <a:spcPct val="90000"/>
              </a:lnSpc>
              <a:buNone/>
            </a:pPr>
            <a:endParaRPr lang="en-GB" i="1" dirty="0" smtClean="0">
              <a:solidFill>
                <a:schemeClr val="bg1"/>
              </a:solidFill>
              <a:latin typeface="Perpetua" pitchFamily="18" charset="0"/>
            </a:endParaRPr>
          </a:p>
          <a:p>
            <a:pPr indent="15875" eaLnBrk="1" hangingPunct="1">
              <a:lnSpc>
                <a:spcPct val="90000"/>
              </a:lnSpc>
              <a:buNone/>
            </a:pPr>
            <a:r>
              <a:rPr lang="en-GB" i="1" dirty="0" smtClean="0">
                <a:solidFill>
                  <a:schemeClr val="bg1"/>
                </a:solidFill>
                <a:latin typeface="Perpetua" pitchFamily="18" charset="0"/>
              </a:rPr>
              <a:t>Or there is time for lots of questions today</a:t>
            </a:r>
          </a:p>
        </p:txBody>
      </p:sp>
      <p:pic>
        <p:nvPicPr>
          <p:cNvPr id="34821" name="Picture 12" descr="New Image 9"/>
          <p:cNvPicPr>
            <a:picLocks noChangeAspect="1" noChangeArrowheads="1"/>
          </p:cNvPicPr>
          <p:nvPr/>
        </p:nvPicPr>
        <p:blipFill>
          <a:blip r:embed="rId4" cstate="print"/>
          <a:srcRect/>
          <a:stretch>
            <a:fillRect/>
          </a:stretch>
        </p:blipFill>
        <p:spPr bwMode="auto">
          <a:xfrm>
            <a:off x="6588224" y="4222080"/>
            <a:ext cx="2340000" cy="1671648"/>
          </a:xfrm>
          <a:prstGeom prst="rect">
            <a:avLst/>
          </a:prstGeom>
          <a:noFill/>
          <a:ln w="9525">
            <a:solidFill>
              <a:schemeClr val="tx1"/>
            </a:solidFill>
            <a:miter lim="800000"/>
            <a:headEnd/>
            <a:tailEnd/>
          </a:ln>
        </p:spPr>
      </p:pic>
      <p:pic>
        <p:nvPicPr>
          <p:cNvPr id="34822" name="Picture 13" descr="New Image 7"/>
          <p:cNvPicPr>
            <a:picLocks noChangeAspect="1" noChangeArrowheads="1"/>
          </p:cNvPicPr>
          <p:nvPr/>
        </p:nvPicPr>
        <p:blipFill>
          <a:blip r:embed="rId5" cstate="print"/>
          <a:srcRect/>
          <a:stretch>
            <a:fillRect/>
          </a:stretch>
        </p:blipFill>
        <p:spPr bwMode="auto">
          <a:xfrm>
            <a:off x="6588224" y="908720"/>
            <a:ext cx="2340000" cy="1650590"/>
          </a:xfrm>
          <a:prstGeom prst="rect">
            <a:avLst/>
          </a:prstGeom>
          <a:noFill/>
          <a:ln w="9525">
            <a:solidFill>
              <a:schemeClr val="tx1"/>
            </a:solidFill>
            <a:miter lim="800000"/>
            <a:headEnd/>
            <a:tailEnd/>
          </a:ln>
        </p:spPr>
      </p:pic>
      <p:pic>
        <p:nvPicPr>
          <p:cNvPr id="34823" name="Picture 14" descr="New Image 3"/>
          <p:cNvPicPr>
            <a:picLocks noChangeAspect="1" noChangeArrowheads="1"/>
          </p:cNvPicPr>
          <p:nvPr/>
        </p:nvPicPr>
        <p:blipFill>
          <a:blip r:embed="rId6" cstate="print"/>
          <a:srcRect/>
          <a:stretch>
            <a:fillRect/>
          </a:stretch>
        </p:blipFill>
        <p:spPr bwMode="auto">
          <a:xfrm>
            <a:off x="6588224" y="2636912"/>
            <a:ext cx="2340000" cy="1505273"/>
          </a:xfrm>
          <a:prstGeom prst="rect">
            <a:avLst/>
          </a:prstGeom>
          <a:noFill/>
          <a:ln w="9525">
            <a:solidFill>
              <a:schemeClr val="tx1"/>
            </a:solidFill>
            <a:miter lim="800000"/>
            <a:headEnd/>
            <a:tailEnd/>
          </a:ln>
        </p:spPr>
      </p:pic>
      <p:sp>
        <p:nvSpPr>
          <p:cNvPr id="34824" name="Rectangle 9"/>
          <p:cNvSpPr>
            <a:spLocks noGrp="1" noChangeArrowheads="1"/>
          </p:cNvSpPr>
          <p:nvPr>
            <p:ph type="title" idx="4294967295"/>
          </p:nvPr>
        </p:nvSpPr>
        <p:spPr>
          <a:xfrm>
            <a:off x="457200" y="-17463"/>
            <a:ext cx="8229600" cy="1143001"/>
          </a:xfrm>
        </p:spPr>
        <p:txBody>
          <a:bodyPr/>
          <a:lstStyle/>
          <a:p>
            <a:pPr eaLnBrk="1" hangingPunct="1"/>
            <a:r>
              <a:rPr lang="en-GB" sz="6000" dirty="0" smtClean="0">
                <a:solidFill>
                  <a:srgbClr val="FFC000"/>
                </a:solidFill>
                <a:latin typeface="Perpetua" pitchFamily="18" charset="0"/>
              </a:rPr>
              <a:t>Find out more: contact us</a:t>
            </a:r>
            <a:endParaRPr lang="en-US" sz="6000" dirty="0" smtClean="0">
              <a:solidFill>
                <a:srgbClr val="FFC000"/>
              </a:solidFill>
              <a:latin typeface="Perpetua" pitchFamily="18" charset="0"/>
            </a:endParaRPr>
          </a:p>
        </p:txBody>
      </p:sp>
      <p:pic>
        <p:nvPicPr>
          <p:cNvPr id="34825" name="Picture 14" descr="http://3.bp.blogspot.com/-NxouMmz2bOY/T8_ac97cesI/AAAAAAAAGg0/e3vY1_bdnbE/s1600/Twitter+logo+2012.png"/>
          <p:cNvPicPr>
            <a:picLocks noChangeAspect="1" noChangeArrowheads="1"/>
          </p:cNvPicPr>
          <p:nvPr/>
        </p:nvPicPr>
        <p:blipFill>
          <a:blip r:embed="rId7" cstate="print"/>
          <a:srcRect/>
          <a:stretch>
            <a:fillRect/>
          </a:stretch>
        </p:blipFill>
        <p:spPr bwMode="auto">
          <a:xfrm>
            <a:off x="107504" y="4149080"/>
            <a:ext cx="431800" cy="350837"/>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8"/>
          <p:cNvSpPr>
            <a:spLocks noGrp="1" noChangeArrowheads="1"/>
          </p:cNvSpPr>
          <p:nvPr>
            <p:ph type="body" idx="4294967295"/>
          </p:nvPr>
        </p:nvSpPr>
        <p:spPr>
          <a:xfrm>
            <a:off x="179512" y="1124744"/>
            <a:ext cx="5976664" cy="4751387"/>
          </a:xfrm>
        </p:spPr>
        <p:txBody>
          <a:bodyPr/>
          <a:lstStyle/>
          <a:p>
            <a:pPr eaLnBrk="1" hangingPunct="1">
              <a:lnSpc>
                <a:spcPct val="90000"/>
              </a:lnSpc>
              <a:buClr>
                <a:srgbClr val="FFC000"/>
              </a:buClr>
            </a:pPr>
            <a:r>
              <a:rPr lang="en-GB" sz="2800" dirty="0" smtClean="0">
                <a:solidFill>
                  <a:schemeClr val="bg1"/>
                </a:solidFill>
                <a:latin typeface="Perpetua" pitchFamily="18" charset="0"/>
              </a:rPr>
              <a:t>Can I apply to both Oxford and Cambridge?</a:t>
            </a:r>
          </a:p>
          <a:p>
            <a:pPr eaLnBrk="1" hangingPunct="1">
              <a:lnSpc>
                <a:spcPct val="90000"/>
              </a:lnSpc>
              <a:buClr>
                <a:srgbClr val="FFC000"/>
              </a:buClr>
            </a:pPr>
            <a:r>
              <a:rPr lang="en-GB" sz="2800" dirty="0" smtClean="0">
                <a:solidFill>
                  <a:schemeClr val="bg1"/>
                </a:solidFill>
                <a:latin typeface="Perpetua" pitchFamily="18" charset="0"/>
              </a:rPr>
              <a:t>How does Cambridge view exam </a:t>
            </a:r>
            <a:r>
              <a:rPr lang="en-GB" sz="2800" dirty="0" err="1" smtClean="0">
                <a:solidFill>
                  <a:schemeClr val="bg1"/>
                </a:solidFill>
                <a:latin typeface="Perpetua" pitchFamily="18" charset="0"/>
              </a:rPr>
              <a:t>resits</a:t>
            </a:r>
            <a:r>
              <a:rPr lang="en-GB" sz="2800" dirty="0" smtClean="0">
                <a:solidFill>
                  <a:schemeClr val="bg1"/>
                </a:solidFill>
                <a:latin typeface="Perpetua" pitchFamily="18" charset="0"/>
              </a:rPr>
              <a:t>?</a:t>
            </a:r>
          </a:p>
          <a:p>
            <a:pPr eaLnBrk="1" hangingPunct="1">
              <a:lnSpc>
                <a:spcPct val="90000"/>
              </a:lnSpc>
              <a:buClr>
                <a:srgbClr val="FFC000"/>
              </a:buClr>
            </a:pPr>
            <a:r>
              <a:rPr lang="en-GB" sz="2800" dirty="0" smtClean="0">
                <a:solidFill>
                  <a:schemeClr val="bg1"/>
                </a:solidFill>
                <a:latin typeface="Perpetua" pitchFamily="18" charset="0"/>
              </a:rPr>
              <a:t>Is there a minimum GCSE requirement?</a:t>
            </a:r>
          </a:p>
          <a:p>
            <a:pPr eaLnBrk="1" hangingPunct="1">
              <a:lnSpc>
                <a:spcPct val="90000"/>
              </a:lnSpc>
              <a:buClr>
                <a:srgbClr val="FFC000"/>
              </a:buClr>
            </a:pPr>
            <a:r>
              <a:rPr lang="en-GB" sz="2800" dirty="0" smtClean="0">
                <a:solidFill>
                  <a:schemeClr val="bg1"/>
                </a:solidFill>
                <a:latin typeface="Perpetua" pitchFamily="18" charset="0"/>
              </a:rPr>
              <a:t>What is the typical offer at Cambridge?</a:t>
            </a:r>
          </a:p>
          <a:p>
            <a:pPr eaLnBrk="1" hangingPunct="1">
              <a:lnSpc>
                <a:spcPct val="90000"/>
              </a:lnSpc>
              <a:buClr>
                <a:srgbClr val="FFC000"/>
              </a:buClr>
            </a:pPr>
            <a:r>
              <a:rPr lang="en-GB" sz="2800" dirty="0" smtClean="0">
                <a:solidFill>
                  <a:schemeClr val="bg1"/>
                </a:solidFill>
                <a:latin typeface="Perpetua" pitchFamily="18" charset="0"/>
              </a:rPr>
              <a:t>Which Colleges are better for which subjects?</a:t>
            </a:r>
          </a:p>
          <a:p>
            <a:pPr eaLnBrk="1" hangingPunct="1">
              <a:lnSpc>
                <a:spcPct val="90000"/>
              </a:lnSpc>
              <a:buClr>
                <a:srgbClr val="FFC000"/>
              </a:buClr>
            </a:pPr>
            <a:r>
              <a:rPr lang="en-GB" sz="2800" dirty="0" smtClean="0">
                <a:solidFill>
                  <a:schemeClr val="bg1"/>
                </a:solidFill>
                <a:latin typeface="Perpetua" pitchFamily="18" charset="0"/>
              </a:rPr>
              <a:t>Does my choice of College affect my chance of entry to </a:t>
            </a:r>
            <a:r>
              <a:rPr lang="en-GB" sz="2800" smtClean="0">
                <a:solidFill>
                  <a:schemeClr val="bg1"/>
                </a:solidFill>
                <a:latin typeface="Perpetua" pitchFamily="18" charset="0"/>
              </a:rPr>
              <a:t>the University?</a:t>
            </a:r>
            <a:endParaRPr lang="en-GB" sz="2800" dirty="0" smtClean="0">
              <a:solidFill>
                <a:schemeClr val="bg1"/>
              </a:solidFill>
              <a:latin typeface="Perpetua" pitchFamily="18" charset="0"/>
            </a:endParaRPr>
          </a:p>
          <a:p>
            <a:pPr eaLnBrk="1" hangingPunct="1">
              <a:lnSpc>
                <a:spcPct val="90000"/>
              </a:lnSpc>
              <a:buClr>
                <a:srgbClr val="FFC000"/>
              </a:buClr>
            </a:pPr>
            <a:r>
              <a:rPr lang="en-GB" sz="2800" dirty="0" smtClean="0">
                <a:solidFill>
                  <a:schemeClr val="bg1"/>
                </a:solidFill>
                <a:latin typeface="Perpetua" pitchFamily="18" charset="0"/>
              </a:rPr>
              <a:t>What extra-curricular activities will help my chances of admission?</a:t>
            </a:r>
          </a:p>
        </p:txBody>
      </p:sp>
      <p:sp>
        <p:nvSpPr>
          <p:cNvPr id="35844" name="Rectangle 7"/>
          <p:cNvSpPr>
            <a:spLocks noGrp="1" noChangeArrowheads="1"/>
          </p:cNvSpPr>
          <p:nvPr>
            <p:ph type="title" idx="4294967295"/>
          </p:nvPr>
        </p:nvSpPr>
        <p:spPr>
          <a:xfrm>
            <a:off x="374650" y="-17463"/>
            <a:ext cx="8229600" cy="1143001"/>
          </a:xfrm>
        </p:spPr>
        <p:txBody>
          <a:bodyPr/>
          <a:lstStyle/>
          <a:p>
            <a:pPr eaLnBrk="1" hangingPunct="1"/>
            <a:r>
              <a:rPr lang="en-GB" sz="6000" dirty="0" smtClean="0">
                <a:solidFill>
                  <a:srgbClr val="FFC000"/>
                </a:solidFill>
                <a:latin typeface="Perpetua" pitchFamily="18" charset="0"/>
              </a:rPr>
              <a:t>Frequently Asked Questions</a:t>
            </a:r>
            <a:endParaRPr lang="en-US" sz="6000" dirty="0" smtClean="0">
              <a:solidFill>
                <a:srgbClr val="FFC000"/>
              </a:solidFill>
              <a:latin typeface="Perpetua" pitchFamily="18" charset="0"/>
            </a:endParaRPr>
          </a:p>
        </p:txBody>
      </p:sp>
      <p:pic>
        <p:nvPicPr>
          <p:cNvPr id="35845" name="Picture 7" descr="Lucy Manning - My Room in College with Cambridge in the Background"/>
          <p:cNvPicPr>
            <a:picLocks noChangeAspect="1" noChangeArrowheads="1"/>
          </p:cNvPicPr>
          <p:nvPr/>
        </p:nvPicPr>
        <p:blipFill>
          <a:blip r:embed="rId3" cstate="print"/>
          <a:srcRect/>
          <a:stretch>
            <a:fillRect/>
          </a:stretch>
        </p:blipFill>
        <p:spPr bwMode="auto">
          <a:xfrm>
            <a:off x="6084168" y="1124744"/>
            <a:ext cx="2808312" cy="2904323"/>
          </a:xfrm>
          <a:prstGeom prst="rect">
            <a:avLst/>
          </a:prstGeom>
          <a:noFill/>
          <a:ln w="9525">
            <a:solidFill>
              <a:schemeClr val="tx1"/>
            </a:solidFill>
            <a:miter lim="800000"/>
            <a:headEnd/>
            <a:tailEnd/>
          </a:ln>
        </p:spPr>
      </p:pic>
      <p:pic>
        <p:nvPicPr>
          <p:cNvPr id="35846" name="Picture 8" descr="IMG_9371_JA"/>
          <p:cNvPicPr>
            <a:picLocks noChangeAspect="1" noChangeArrowheads="1"/>
          </p:cNvPicPr>
          <p:nvPr/>
        </p:nvPicPr>
        <p:blipFill>
          <a:blip r:embed="rId4" cstate="print"/>
          <a:srcRect/>
          <a:stretch>
            <a:fillRect/>
          </a:stretch>
        </p:blipFill>
        <p:spPr bwMode="auto">
          <a:xfrm>
            <a:off x="6084168" y="4221088"/>
            <a:ext cx="2808287" cy="1871662"/>
          </a:xfrm>
          <a:prstGeom prst="rect">
            <a:avLst/>
          </a:prstGeom>
          <a:noFill/>
          <a:ln w="9525">
            <a:solidFill>
              <a:schemeClr val="tx1"/>
            </a:solid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dirty="0" smtClean="0">
                <a:solidFill>
                  <a:srgbClr val="FFC000"/>
                </a:solidFill>
                <a:latin typeface="Perpetua" pitchFamily="18" charset="0"/>
              </a:rPr>
              <a:t>The UK has voted to leave the European Union</a:t>
            </a:r>
            <a:endParaRPr lang="en-GB" dirty="0">
              <a:solidFill>
                <a:srgbClr val="FFC000"/>
              </a:solidFill>
            </a:endParaRPr>
          </a:p>
        </p:txBody>
      </p:sp>
      <p:sp>
        <p:nvSpPr>
          <p:cNvPr id="3" name="Content Placeholder 2"/>
          <p:cNvSpPr>
            <a:spLocks noGrp="1"/>
          </p:cNvSpPr>
          <p:nvPr>
            <p:ph idx="1"/>
          </p:nvPr>
        </p:nvSpPr>
        <p:spPr>
          <a:xfrm>
            <a:off x="107504" y="1628800"/>
            <a:ext cx="8856984" cy="4608512"/>
          </a:xfrm>
        </p:spPr>
        <p:txBody>
          <a:bodyPr/>
          <a:lstStyle/>
          <a:p>
            <a:pPr>
              <a:buClr>
                <a:srgbClr val="FFC000"/>
              </a:buClr>
            </a:pPr>
            <a:r>
              <a:rPr lang="en-GB" sz="2400" dirty="0" smtClean="0">
                <a:solidFill>
                  <a:schemeClr val="bg1"/>
                </a:solidFill>
                <a:latin typeface="Perpetua" pitchFamily="18" charset="0"/>
              </a:rPr>
              <a:t>It is not currently known how long that process will take or the impact that it will have on UK policy on higher education tuition fees, loans and bursaries. </a:t>
            </a:r>
          </a:p>
          <a:p>
            <a:pPr>
              <a:buClr>
                <a:srgbClr val="FFC000"/>
              </a:buClr>
            </a:pPr>
            <a:r>
              <a:rPr lang="en-GB" sz="2400" dirty="0" smtClean="0">
                <a:solidFill>
                  <a:schemeClr val="bg1"/>
                </a:solidFill>
                <a:latin typeface="Perpetua" pitchFamily="18" charset="0"/>
              </a:rPr>
              <a:t>The University of Cambridge can confirm that undergraduate EU students who are already studying at Cambridge, who have an offer to study at Cambridge, or who apply in 2016 to start their studies in 2017, will continue to be charged the UK fee rate applicable at the time, provided this continues to be permitted by UK law. Please note that the UK fee rate may be subject to increases, which may be annual.</a:t>
            </a:r>
          </a:p>
          <a:p>
            <a:pPr>
              <a:buClr>
                <a:srgbClr val="FFC000"/>
              </a:buClr>
            </a:pPr>
            <a:r>
              <a:rPr lang="en-GB" sz="2400" dirty="0" smtClean="0">
                <a:solidFill>
                  <a:schemeClr val="bg1"/>
                </a:solidFill>
                <a:latin typeface="Perpetua" pitchFamily="18" charset="0"/>
              </a:rPr>
              <a:t>The fees for all applicants, including Home/EU students, considering entry in 2018 (including deferred entry from 2017), have yet to be set.</a:t>
            </a:r>
          </a:p>
          <a:p>
            <a:pPr>
              <a:buClr>
                <a:srgbClr val="FFC000"/>
              </a:buClr>
            </a:pPr>
            <a:endParaRPr lang="en-GB" sz="2400" dirty="0">
              <a:solidFill>
                <a:schemeClr val="bg1"/>
              </a:solidFill>
              <a:latin typeface="Perpetua" pitchFamily="18"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1143000"/>
          </a:xfrm>
        </p:spPr>
        <p:txBody>
          <a:bodyPr>
            <a:normAutofit/>
          </a:bodyPr>
          <a:lstStyle/>
          <a:p>
            <a:r>
              <a:rPr lang="en-GB" sz="5400" dirty="0" smtClean="0">
                <a:solidFill>
                  <a:srgbClr val="FFC000"/>
                </a:solidFill>
                <a:latin typeface="Perpetua" pitchFamily="18" charset="0"/>
              </a:rPr>
              <a:t>Typical Cambridge offers</a:t>
            </a:r>
            <a:endParaRPr lang="en-GB" sz="5400" dirty="0">
              <a:solidFill>
                <a:srgbClr val="FFC000"/>
              </a:solidFill>
              <a:latin typeface="Perpetua" pitchFamily="18" charset="0"/>
            </a:endParaRPr>
          </a:p>
        </p:txBody>
      </p:sp>
      <p:sp>
        <p:nvSpPr>
          <p:cNvPr id="3" name="Content Placeholder 2"/>
          <p:cNvSpPr>
            <a:spLocks noGrp="1"/>
          </p:cNvSpPr>
          <p:nvPr>
            <p:ph idx="1"/>
          </p:nvPr>
        </p:nvSpPr>
        <p:spPr>
          <a:xfrm>
            <a:off x="179512" y="1268760"/>
            <a:ext cx="8208912" cy="5040560"/>
          </a:xfrm>
        </p:spPr>
        <p:txBody>
          <a:bodyPr>
            <a:noAutofit/>
          </a:bodyPr>
          <a:lstStyle/>
          <a:p>
            <a:pPr>
              <a:buClr>
                <a:srgbClr val="FFC000"/>
              </a:buClr>
            </a:pPr>
            <a:r>
              <a:rPr lang="en-GB" sz="2800" dirty="0" smtClean="0">
                <a:solidFill>
                  <a:schemeClr val="bg1"/>
                </a:solidFill>
                <a:latin typeface="Perpetua" pitchFamily="18" charset="0"/>
              </a:rPr>
              <a:t>Offers generally </a:t>
            </a:r>
            <a:r>
              <a:rPr lang="en-GB" sz="2800" dirty="0" smtClean="0">
                <a:solidFill>
                  <a:srgbClr val="FFC000"/>
                </a:solidFill>
                <a:latin typeface="Perpetua" pitchFamily="18" charset="0"/>
              </a:rPr>
              <a:t>conditional</a:t>
            </a:r>
            <a:r>
              <a:rPr lang="en-GB" sz="2800" dirty="0" smtClean="0">
                <a:solidFill>
                  <a:schemeClr val="bg1"/>
                </a:solidFill>
                <a:latin typeface="Perpetua" pitchFamily="18" charset="0"/>
              </a:rPr>
              <a:t> on academic performance in exams</a:t>
            </a:r>
          </a:p>
          <a:p>
            <a:pPr>
              <a:buClr>
                <a:srgbClr val="FFC000"/>
              </a:buClr>
            </a:pPr>
            <a:r>
              <a:rPr lang="en-GB" sz="2800" dirty="0" smtClean="0">
                <a:solidFill>
                  <a:schemeClr val="bg1"/>
                </a:solidFill>
                <a:latin typeface="Perpetua" pitchFamily="18" charset="0"/>
              </a:rPr>
              <a:t>Overall score of 8.0 - 8.5 (</a:t>
            </a:r>
            <a:r>
              <a:rPr lang="en-GB" sz="2800" dirty="0" err="1" smtClean="0">
                <a:solidFill>
                  <a:schemeClr val="bg1"/>
                </a:solidFill>
                <a:latin typeface="Perpetua" pitchFamily="18" charset="0"/>
              </a:rPr>
              <a:t>goed</a:t>
            </a:r>
            <a:r>
              <a:rPr lang="en-GB" sz="2800" dirty="0" smtClean="0">
                <a:solidFill>
                  <a:schemeClr val="bg1"/>
                </a:solidFill>
                <a:latin typeface="Perpetua" pitchFamily="18" charset="0"/>
              </a:rPr>
              <a:t>) and 9.0 (</a:t>
            </a:r>
            <a:r>
              <a:rPr lang="en-GB" sz="2800" dirty="0" err="1" smtClean="0">
                <a:solidFill>
                  <a:schemeClr val="bg1"/>
                </a:solidFill>
                <a:latin typeface="Perpetua" pitchFamily="18" charset="0"/>
              </a:rPr>
              <a:t>zeer</a:t>
            </a:r>
            <a:r>
              <a:rPr lang="en-GB" sz="2800" dirty="0" smtClean="0">
                <a:solidFill>
                  <a:schemeClr val="bg1"/>
                </a:solidFill>
                <a:latin typeface="Perpetua" pitchFamily="18" charset="0"/>
              </a:rPr>
              <a:t> </a:t>
            </a:r>
            <a:r>
              <a:rPr lang="en-GB" sz="2800" dirty="0" err="1" smtClean="0">
                <a:solidFill>
                  <a:schemeClr val="bg1"/>
                </a:solidFill>
                <a:latin typeface="Perpetua" pitchFamily="18" charset="0"/>
              </a:rPr>
              <a:t>goed</a:t>
            </a:r>
            <a:r>
              <a:rPr lang="en-GB" sz="2800" dirty="0" smtClean="0">
                <a:solidFill>
                  <a:schemeClr val="bg1"/>
                </a:solidFill>
                <a:latin typeface="Perpetua" pitchFamily="18" charset="0"/>
              </a:rPr>
              <a:t>) in up to three subjects </a:t>
            </a:r>
          </a:p>
          <a:p>
            <a:pPr>
              <a:buClr>
                <a:srgbClr val="FFC000"/>
              </a:buClr>
            </a:pPr>
            <a:r>
              <a:rPr lang="en-GB" sz="2800" dirty="0" smtClean="0">
                <a:solidFill>
                  <a:schemeClr val="bg1"/>
                </a:solidFill>
                <a:latin typeface="Perpetua" pitchFamily="18" charset="0"/>
              </a:rPr>
              <a:t>Possible STEP condition (Maths, Computer Science, Engineering)</a:t>
            </a:r>
          </a:p>
          <a:p>
            <a:pPr>
              <a:buClr>
                <a:srgbClr val="FFC000"/>
              </a:buClr>
            </a:pPr>
            <a:r>
              <a:rPr lang="en-GB" sz="2800" dirty="0" smtClean="0">
                <a:solidFill>
                  <a:schemeClr val="bg1"/>
                </a:solidFill>
                <a:latin typeface="Perpetua" pitchFamily="18" charset="0"/>
              </a:rPr>
              <a:t>English language requirement – IELTS normally a minimum overall grade of 7.5, usually with 7.0 or above in each element (sciences), 8 or 8.5 usually with 7.0 or above in each element (arts)</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4624"/>
            <a:ext cx="7772400" cy="1143000"/>
          </a:xfrm>
        </p:spPr>
        <p:txBody>
          <a:bodyPr>
            <a:normAutofit/>
          </a:bodyPr>
          <a:lstStyle/>
          <a:p>
            <a:r>
              <a:rPr lang="en-GB" sz="5400" dirty="0" smtClean="0">
                <a:solidFill>
                  <a:srgbClr val="FFC000"/>
                </a:solidFill>
                <a:latin typeface="Perpetua" pitchFamily="18" charset="0"/>
              </a:rPr>
              <a:t>Typical Cambridge offers</a:t>
            </a:r>
            <a:endParaRPr lang="en-GB" sz="5400" dirty="0">
              <a:solidFill>
                <a:srgbClr val="FFC000"/>
              </a:solidFill>
              <a:latin typeface="Perpetua" pitchFamily="18" charset="0"/>
            </a:endParaRPr>
          </a:p>
        </p:txBody>
      </p:sp>
      <p:sp>
        <p:nvSpPr>
          <p:cNvPr id="3" name="Content Placeholder 2"/>
          <p:cNvSpPr>
            <a:spLocks noGrp="1"/>
          </p:cNvSpPr>
          <p:nvPr>
            <p:ph idx="1"/>
          </p:nvPr>
        </p:nvSpPr>
        <p:spPr>
          <a:xfrm>
            <a:off x="179512" y="1268760"/>
            <a:ext cx="8208912" cy="5040560"/>
          </a:xfrm>
        </p:spPr>
        <p:txBody>
          <a:bodyPr>
            <a:noAutofit/>
          </a:bodyPr>
          <a:lstStyle/>
          <a:p>
            <a:pPr>
              <a:buClr>
                <a:srgbClr val="FFC000"/>
              </a:buClr>
            </a:pPr>
            <a:r>
              <a:rPr lang="en-GB" sz="2800" dirty="0" smtClean="0">
                <a:solidFill>
                  <a:schemeClr val="bg1"/>
                </a:solidFill>
                <a:latin typeface="Perpetua" pitchFamily="18" charset="0"/>
              </a:rPr>
              <a:t>Looking for you to be </a:t>
            </a:r>
            <a:r>
              <a:rPr lang="en-GB" sz="2800" u="sng" dirty="0" smtClean="0">
                <a:solidFill>
                  <a:schemeClr val="bg1"/>
                </a:solidFill>
                <a:latin typeface="Perpetua" pitchFamily="18" charset="0"/>
              </a:rPr>
              <a:t>on target</a:t>
            </a:r>
            <a:r>
              <a:rPr lang="en-GB" sz="2800" dirty="0" smtClean="0">
                <a:solidFill>
                  <a:schemeClr val="bg1"/>
                </a:solidFill>
                <a:latin typeface="Perpetua" pitchFamily="18" charset="0"/>
              </a:rPr>
              <a:t> for typical conditions</a:t>
            </a:r>
          </a:p>
          <a:p>
            <a:pPr>
              <a:buClr>
                <a:srgbClr val="FFC000"/>
              </a:buClr>
            </a:pPr>
            <a:endParaRPr lang="en-GB" sz="2800" dirty="0" smtClean="0">
              <a:solidFill>
                <a:schemeClr val="bg1"/>
              </a:solidFill>
              <a:latin typeface="Perpetua" pitchFamily="18" charset="0"/>
            </a:endParaRPr>
          </a:p>
          <a:p>
            <a:pPr>
              <a:buClr>
                <a:srgbClr val="FFC000"/>
              </a:buClr>
            </a:pPr>
            <a:r>
              <a:rPr lang="en-GB" sz="2800" dirty="0" smtClean="0">
                <a:solidFill>
                  <a:schemeClr val="bg1"/>
                </a:solidFill>
                <a:latin typeface="Perpetua" pitchFamily="18" charset="0"/>
              </a:rPr>
              <a:t>No quotas or cut-offs</a:t>
            </a:r>
          </a:p>
          <a:p>
            <a:pPr>
              <a:buClr>
                <a:srgbClr val="FFC000"/>
              </a:buClr>
            </a:pPr>
            <a:endParaRPr lang="en-GB" sz="2800" dirty="0" smtClean="0">
              <a:solidFill>
                <a:schemeClr val="bg1"/>
              </a:solidFill>
              <a:latin typeface="Perpetua" pitchFamily="18" charset="0"/>
            </a:endParaRPr>
          </a:p>
          <a:p>
            <a:pPr>
              <a:buClr>
                <a:srgbClr val="FFC000"/>
              </a:buClr>
            </a:pPr>
            <a:r>
              <a:rPr lang="en-GB" sz="2800" dirty="0" smtClean="0">
                <a:solidFill>
                  <a:schemeClr val="bg1"/>
                </a:solidFill>
                <a:latin typeface="Perpetua" pitchFamily="18" charset="0"/>
              </a:rPr>
              <a:t>All offers are made on a case-by-case basis</a:t>
            </a:r>
          </a:p>
          <a:p>
            <a:pPr lvl="1">
              <a:buClr>
                <a:srgbClr val="FFC000"/>
              </a:buClr>
            </a:pPr>
            <a:r>
              <a:rPr lang="en-GB" sz="2400" dirty="0" smtClean="0">
                <a:solidFill>
                  <a:schemeClr val="bg1"/>
                </a:solidFill>
                <a:latin typeface="Perpetua" pitchFamily="18" charset="0"/>
              </a:rPr>
              <a:t>Take all available information into account – </a:t>
            </a:r>
            <a:r>
              <a:rPr lang="en-GB" sz="2400" i="1" dirty="0" smtClean="0">
                <a:solidFill>
                  <a:schemeClr val="bg1"/>
                </a:solidFill>
                <a:latin typeface="Perpetua" pitchFamily="18" charset="0"/>
              </a:rPr>
              <a:t>holistic</a:t>
            </a:r>
          </a:p>
          <a:p>
            <a:pPr lvl="1">
              <a:buClr>
                <a:srgbClr val="FFC000"/>
              </a:buClr>
            </a:pPr>
            <a:r>
              <a:rPr lang="en-GB" sz="2400" dirty="0" smtClean="0">
                <a:solidFill>
                  <a:schemeClr val="bg1"/>
                </a:solidFill>
                <a:latin typeface="Perpetua" pitchFamily="18" charset="0"/>
              </a:rPr>
              <a:t>No particular weighting applied to any one piece of information</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p:cNvSpPr>
          <p:nvPr/>
        </p:nvSpPr>
        <p:spPr bwMode="auto">
          <a:xfrm>
            <a:off x="251520" y="1196752"/>
            <a:ext cx="9144000" cy="1978025"/>
          </a:xfrm>
          <a:prstGeom prst="rect">
            <a:avLst/>
          </a:prstGeom>
          <a:noFill/>
          <a:ln w="9525">
            <a:noFill/>
            <a:miter lim="800000"/>
            <a:headEnd/>
            <a:tailEnd/>
          </a:ln>
        </p:spPr>
        <p:txBody>
          <a:bodyPr lIns="0" tIns="0" rIns="0" bIns="0"/>
          <a:lstStyle/>
          <a:p>
            <a:pPr marL="269875" indent="-269875">
              <a:spcBef>
                <a:spcPct val="20000"/>
              </a:spcBef>
              <a:buClr>
                <a:srgbClr val="FFC000"/>
              </a:buClr>
              <a:buFontTx/>
              <a:buChar char="•"/>
            </a:pPr>
            <a:r>
              <a:rPr lang="en-GB" sz="3200" dirty="0">
                <a:solidFill>
                  <a:schemeClr val="bg1"/>
                </a:solidFill>
                <a:latin typeface="Perpetua" pitchFamily="18" charset="0"/>
              </a:rPr>
              <a:t>What do I like?</a:t>
            </a:r>
          </a:p>
          <a:p>
            <a:pPr marL="269875" indent="-269875">
              <a:spcBef>
                <a:spcPct val="20000"/>
              </a:spcBef>
              <a:buClr>
                <a:srgbClr val="FFC000"/>
              </a:buClr>
              <a:buFontTx/>
              <a:buChar char="•"/>
            </a:pPr>
            <a:r>
              <a:rPr lang="en-GB" sz="3200" dirty="0">
                <a:solidFill>
                  <a:schemeClr val="bg1"/>
                </a:solidFill>
                <a:latin typeface="Perpetua" pitchFamily="18" charset="0"/>
              </a:rPr>
              <a:t>What am I good at?</a:t>
            </a:r>
          </a:p>
          <a:p>
            <a:pPr marL="269875" indent="-269875">
              <a:spcBef>
                <a:spcPct val="20000"/>
              </a:spcBef>
              <a:buClr>
                <a:srgbClr val="FFC000"/>
              </a:buClr>
              <a:buFontTx/>
              <a:buChar char="•"/>
            </a:pPr>
            <a:r>
              <a:rPr lang="en-GB" sz="3200" dirty="0">
                <a:solidFill>
                  <a:schemeClr val="bg1"/>
                </a:solidFill>
                <a:latin typeface="Perpetua" pitchFamily="18" charset="0"/>
              </a:rPr>
              <a:t>Am I taking the necessary A level/IB subjects?</a:t>
            </a:r>
          </a:p>
          <a:p>
            <a:pPr marL="269875" indent="-269875">
              <a:spcBef>
                <a:spcPct val="20000"/>
              </a:spcBef>
              <a:buClr>
                <a:srgbClr val="FFC000"/>
              </a:buClr>
              <a:buFontTx/>
              <a:buChar char="•"/>
            </a:pPr>
            <a:r>
              <a:rPr lang="en-GB" sz="3200" dirty="0">
                <a:solidFill>
                  <a:schemeClr val="bg1"/>
                </a:solidFill>
                <a:latin typeface="Perpetua" pitchFamily="18" charset="0"/>
              </a:rPr>
              <a:t>How is the course structured/taught (what/how will I learn)?</a:t>
            </a:r>
          </a:p>
          <a:p>
            <a:pPr marL="269875" indent="-269875">
              <a:spcBef>
                <a:spcPct val="20000"/>
              </a:spcBef>
              <a:buClr>
                <a:srgbClr val="FFC000"/>
              </a:buClr>
              <a:buFont typeface="Arial" pitchFamily="34" charset="0"/>
              <a:buChar char="•"/>
            </a:pPr>
            <a:endParaRPr lang="en-GB" sz="3200" dirty="0">
              <a:solidFill>
                <a:schemeClr val="bg1"/>
              </a:solidFill>
              <a:latin typeface="Perpetua" pitchFamily="18" charset="0"/>
            </a:endParaRPr>
          </a:p>
        </p:txBody>
      </p:sp>
      <p:sp>
        <p:nvSpPr>
          <p:cNvPr id="5124" name="Rectangle 7"/>
          <p:cNvSpPr>
            <a:spLocks noGrp="1" noChangeArrowheads="1"/>
          </p:cNvSpPr>
          <p:nvPr>
            <p:ph type="title" idx="4294967295"/>
          </p:nvPr>
        </p:nvSpPr>
        <p:spPr>
          <a:xfrm>
            <a:off x="374650" y="-17463"/>
            <a:ext cx="8229600" cy="1143001"/>
          </a:xfrm>
        </p:spPr>
        <p:txBody>
          <a:bodyPr/>
          <a:lstStyle/>
          <a:p>
            <a:pPr eaLnBrk="1" hangingPunct="1"/>
            <a:r>
              <a:rPr lang="en-GB" sz="6000" dirty="0" smtClean="0">
                <a:solidFill>
                  <a:srgbClr val="FFC000"/>
                </a:solidFill>
                <a:latin typeface="Perpetua" pitchFamily="18" charset="0"/>
              </a:rPr>
              <a:t>Choosing a course</a:t>
            </a:r>
            <a:endParaRPr lang="en-US" sz="6000" dirty="0" smtClean="0">
              <a:solidFill>
                <a:srgbClr val="FFC000"/>
              </a:solidFill>
              <a:latin typeface="Perpetua" pitchFamily="18" charset="0"/>
            </a:endParaRPr>
          </a:p>
        </p:txBody>
      </p:sp>
      <p:pic>
        <p:nvPicPr>
          <p:cNvPr id="5125" name="Picture 12" descr="http://www.uni-regensburg.de/Fakultaeten/nat_Fak_IV/Organische_Chemie/Didaktik/Keusch/Grafik/34.jpg"/>
          <p:cNvPicPr>
            <a:picLocks noChangeAspect="1" noChangeArrowheads="1"/>
          </p:cNvPicPr>
          <p:nvPr/>
        </p:nvPicPr>
        <p:blipFill>
          <a:blip r:embed="rId3" cstate="print"/>
          <a:srcRect/>
          <a:stretch>
            <a:fillRect/>
          </a:stretch>
        </p:blipFill>
        <p:spPr bwMode="auto">
          <a:xfrm>
            <a:off x="0" y="3789040"/>
            <a:ext cx="3429000" cy="2743200"/>
          </a:xfrm>
          <a:prstGeom prst="rect">
            <a:avLst/>
          </a:prstGeom>
          <a:noFill/>
          <a:ln w="9525">
            <a:noFill/>
            <a:miter lim="800000"/>
            <a:headEnd/>
            <a:tailEnd/>
          </a:ln>
        </p:spPr>
      </p:pic>
      <p:pic>
        <p:nvPicPr>
          <p:cNvPr id="5126" name="Picture 14" descr="http://www.socanth.cam.ac.uk/wp-content/uploads/Teaching.jpg"/>
          <p:cNvPicPr>
            <a:picLocks noChangeAspect="1" noChangeArrowheads="1"/>
          </p:cNvPicPr>
          <p:nvPr/>
        </p:nvPicPr>
        <p:blipFill>
          <a:blip r:embed="rId4" cstate="print"/>
          <a:srcRect/>
          <a:stretch>
            <a:fillRect/>
          </a:stretch>
        </p:blipFill>
        <p:spPr bwMode="auto">
          <a:xfrm>
            <a:off x="3491880" y="3789040"/>
            <a:ext cx="1800225" cy="2743200"/>
          </a:xfrm>
          <a:prstGeom prst="rect">
            <a:avLst/>
          </a:prstGeom>
          <a:noFill/>
          <a:ln w="9525">
            <a:noFill/>
            <a:miter lim="800000"/>
            <a:headEnd/>
            <a:tailEnd/>
          </a:ln>
        </p:spPr>
      </p:pic>
      <p:pic>
        <p:nvPicPr>
          <p:cNvPr id="1026" name="Picture 2" descr="C:\Users\slo\Pictures\Photos\P9137932.JPG"/>
          <p:cNvPicPr>
            <a:picLocks noChangeAspect="1" noChangeArrowheads="1"/>
          </p:cNvPicPr>
          <p:nvPr/>
        </p:nvPicPr>
        <p:blipFill>
          <a:blip r:embed="rId5" cstate="print"/>
          <a:srcRect/>
          <a:stretch>
            <a:fillRect/>
          </a:stretch>
        </p:blipFill>
        <p:spPr bwMode="auto">
          <a:xfrm>
            <a:off x="5364088" y="3762296"/>
            <a:ext cx="3779912" cy="2835056"/>
          </a:xfrm>
          <a:prstGeom prst="rect">
            <a:avLst/>
          </a:prstGeom>
          <a:noFill/>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p:cNvSpPr>
            <a:spLocks noGrp="1" noChangeArrowheads="1"/>
          </p:cNvSpPr>
          <p:nvPr>
            <p:ph type="body" idx="4294967295"/>
          </p:nvPr>
        </p:nvSpPr>
        <p:spPr>
          <a:xfrm>
            <a:off x="456505" y="1772816"/>
            <a:ext cx="8435975" cy="4536504"/>
          </a:xfrm>
        </p:spPr>
        <p:txBody>
          <a:bodyPr/>
          <a:lstStyle/>
          <a:p>
            <a:pPr eaLnBrk="1" hangingPunct="1">
              <a:lnSpc>
                <a:spcPct val="80000"/>
              </a:lnSpc>
              <a:spcAft>
                <a:spcPct val="45000"/>
              </a:spcAft>
              <a:buClr>
                <a:srgbClr val="FFC000"/>
              </a:buClr>
              <a:buFont typeface="Times" pitchFamily="18" charset="0"/>
              <a:buChar char="•"/>
            </a:pPr>
            <a:r>
              <a:rPr lang="en-GB" sz="4400" dirty="0" smtClean="0">
                <a:solidFill>
                  <a:schemeClr val="bg1"/>
                </a:solidFill>
                <a:latin typeface="Perpetua" pitchFamily="18" charset="0"/>
              </a:rPr>
              <a:t>Teaching Style</a:t>
            </a:r>
          </a:p>
          <a:p>
            <a:pPr eaLnBrk="1" hangingPunct="1">
              <a:lnSpc>
                <a:spcPct val="80000"/>
              </a:lnSpc>
              <a:spcAft>
                <a:spcPct val="45000"/>
              </a:spcAft>
              <a:buClr>
                <a:srgbClr val="FFC000"/>
              </a:buClr>
              <a:buFont typeface="Times" pitchFamily="18" charset="0"/>
              <a:buChar char="•"/>
            </a:pPr>
            <a:r>
              <a:rPr lang="en-GB" sz="4400" dirty="0" smtClean="0">
                <a:solidFill>
                  <a:schemeClr val="bg1"/>
                </a:solidFill>
                <a:latin typeface="Perpetua" pitchFamily="18" charset="0"/>
              </a:rPr>
              <a:t>Colleges</a:t>
            </a:r>
          </a:p>
          <a:p>
            <a:pPr eaLnBrk="1" hangingPunct="1">
              <a:lnSpc>
                <a:spcPct val="80000"/>
              </a:lnSpc>
              <a:spcAft>
                <a:spcPct val="45000"/>
              </a:spcAft>
              <a:buClr>
                <a:srgbClr val="FFC000"/>
              </a:buClr>
              <a:buFont typeface="Times" pitchFamily="18" charset="0"/>
              <a:buChar char="•"/>
            </a:pPr>
            <a:r>
              <a:rPr lang="en-GB" sz="4400" dirty="0" smtClean="0">
                <a:solidFill>
                  <a:schemeClr val="bg1"/>
                </a:solidFill>
                <a:latin typeface="Perpetua" pitchFamily="18" charset="0"/>
              </a:rPr>
              <a:t>Application Process</a:t>
            </a:r>
          </a:p>
          <a:p>
            <a:pPr eaLnBrk="1" hangingPunct="1">
              <a:lnSpc>
                <a:spcPct val="80000"/>
              </a:lnSpc>
              <a:buClr>
                <a:srgbClr val="FFC000"/>
              </a:buClr>
            </a:pPr>
            <a:endParaRPr lang="en-US" sz="4400" dirty="0" smtClean="0">
              <a:solidFill>
                <a:schemeClr val="bg1"/>
              </a:solidFill>
              <a:latin typeface="Perpetua" pitchFamily="18" charset="0"/>
            </a:endParaRPr>
          </a:p>
        </p:txBody>
      </p:sp>
      <p:sp>
        <p:nvSpPr>
          <p:cNvPr id="18436" name="Rectangle 9"/>
          <p:cNvSpPr>
            <a:spLocks noGrp="1" noChangeArrowheads="1"/>
          </p:cNvSpPr>
          <p:nvPr>
            <p:ph type="title" idx="4294967295"/>
          </p:nvPr>
        </p:nvSpPr>
        <p:spPr>
          <a:xfrm>
            <a:off x="0" y="-17463"/>
            <a:ext cx="9144000" cy="1143001"/>
          </a:xfrm>
        </p:spPr>
        <p:txBody>
          <a:bodyPr/>
          <a:lstStyle/>
          <a:p>
            <a:pPr eaLnBrk="1" hangingPunct="1"/>
            <a:r>
              <a:rPr lang="en-GB" sz="4800" dirty="0" smtClean="0">
                <a:solidFill>
                  <a:srgbClr val="FFC000"/>
                </a:solidFill>
                <a:latin typeface="Perpetua" pitchFamily="18" charset="0"/>
              </a:rPr>
              <a:t>3 ways that Cambridge is different…</a:t>
            </a:r>
            <a:endParaRPr lang="en-US" sz="4800" dirty="0" smtClean="0">
              <a:solidFill>
                <a:srgbClr val="FFC000"/>
              </a:solidFill>
              <a:latin typeface="Perpetua" pitchFamily="18" charset="0"/>
            </a:endParaRPr>
          </a:p>
        </p:txBody>
      </p:sp>
      <p:pic>
        <p:nvPicPr>
          <p:cNvPr id="5122" name="Picture 2" descr="C:\Users\slo\Pictures\Photos\P9127921.JPG"/>
          <p:cNvPicPr>
            <a:picLocks noChangeAspect="1" noChangeArrowheads="1"/>
          </p:cNvPicPr>
          <p:nvPr/>
        </p:nvPicPr>
        <p:blipFill>
          <a:blip r:embed="rId3" cstate="print"/>
          <a:srcRect/>
          <a:stretch>
            <a:fillRect/>
          </a:stretch>
        </p:blipFill>
        <p:spPr bwMode="auto">
          <a:xfrm>
            <a:off x="5364088" y="1124744"/>
            <a:ext cx="3024140" cy="2268203"/>
          </a:xfrm>
          <a:prstGeom prst="rect">
            <a:avLst/>
          </a:prstGeom>
          <a:noFill/>
          <a:ln>
            <a:solidFill>
              <a:schemeClr val="tx1"/>
            </a:solidFill>
          </a:ln>
        </p:spPr>
      </p:pic>
      <p:pic>
        <p:nvPicPr>
          <p:cNvPr id="5123" name="Picture 3" descr="C:\Users\slo\Pictures\Photos\P9137958.JPG"/>
          <p:cNvPicPr>
            <a:picLocks noChangeAspect="1" noChangeArrowheads="1"/>
          </p:cNvPicPr>
          <p:nvPr/>
        </p:nvPicPr>
        <p:blipFill>
          <a:blip r:embed="rId4" cstate="print"/>
          <a:srcRect/>
          <a:stretch>
            <a:fillRect/>
          </a:stretch>
        </p:blipFill>
        <p:spPr bwMode="auto">
          <a:xfrm>
            <a:off x="5364088" y="3573017"/>
            <a:ext cx="3024335" cy="2268008"/>
          </a:xfrm>
          <a:prstGeom prst="rect">
            <a:avLst/>
          </a:prstGeom>
          <a:noFill/>
          <a:ln>
            <a:solidFill>
              <a:schemeClr val="tx1"/>
            </a:solidFill>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7"/>
          <p:cNvSpPr>
            <a:spLocks noGrp="1" noChangeArrowheads="1"/>
          </p:cNvSpPr>
          <p:nvPr>
            <p:ph type="title" idx="4294967295"/>
          </p:nvPr>
        </p:nvSpPr>
        <p:spPr>
          <a:xfrm>
            <a:off x="0" y="2781300"/>
            <a:ext cx="9144000" cy="1143000"/>
          </a:xfrm>
        </p:spPr>
        <p:txBody>
          <a:bodyPr/>
          <a:lstStyle/>
          <a:p>
            <a:pPr eaLnBrk="1" hangingPunct="1"/>
            <a:r>
              <a:rPr lang="en-GB" sz="6000" dirty="0" smtClean="0">
                <a:solidFill>
                  <a:srgbClr val="FFC000"/>
                </a:solidFill>
                <a:latin typeface="Perpetua" pitchFamily="18" charset="0"/>
              </a:rPr>
              <a:t>Teaching</a:t>
            </a:r>
            <a:endParaRPr lang="en-US" sz="6000" dirty="0" smtClean="0">
              <a:solidFill>
                <a:srgbClr val="FFC000"/>
              </a:solidFill>
              <a:latin typeface="Perpetua"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2" descr="http://www.uni-regensburg.de/Fakultaeten/nat_Fak_IV/Organische_Chemie/Didaktik/Keusch/Grafik/34.jpg"/>
          <p:cNvPicPr>
            <a:picLocks noChangeAspect="1" noChangeArrowheads="1"/>
          </p:cNvPicPr>
          <p:nvPr/>
        </p:nvPicPr>
        <p:blipFill>
          <a:blip r:embed="rId3" cstate="print"/>
          <a:srcRect/>
          <a:stretch>
            <a:fillRect/>
          </a:stretch>
        </p:blipFill>
        <p:spPr bwMode="auto">
          <a:xfrm>
            <a:off x="5652120" y="4033925"/>
            <a:ext cx="3312666" cy="2648805"/>
          </a:xfrm>
          <a:prstGeom prst="rect">
            <a:avLst/>
          </a:prstGeom>
          <a:noFill/>
          <a:ln w="9525">
            <a:noFill/>
            <a:miter lim="800000"/>
            <a:headEnd/>
            <a:tailEnd/>
          </a:ln>
        </p:spPr>
      </p:pic>
      <p:pic>
        <p:nvPicPr>
          <p:cNvPr id="10244" name="Picture 15" descr="http://www.arch.cam.ac.uk/pictures/450-moravia-field-trip.jpg"/>
          <p:cNvPicPr>
            <a:picLocks noChangeAspect="1" noChangeArrowheads="1"/>
          </p:cNvPicPr>
          <p:nvPr/>
        </p:nvPicPr>
        <p:blipFill>
          <a:blip r:embed="rId4" cstate="print"/>
          <a:srcRect/>
          <a:stretch>
            <a:fillRect/>
          </a:stretch>
        </p:blipFill>
        <p:spPr bwMode="auto">
          <a:xfrm>
            <a:off x="0" y="1052736"/>
            <a:ext cx="2870200" cy="2655888"/>
          </a:xfrm>
          <a:prstGeom prst="rect">
            <a:avLst/>
          </a:prstGeom>
          <a:noFill/>
          <a:ln w="9525">
            <a:noFill/>
            <a:miter lim="800000"/>
            <a:headEnd/>
            <a:tailEnd/>
          </a:ln>
        </p:spPr>
      </p:pic>
      <p:pic>
        <p:nvPicPr>
          <p:cNvPr id="10246" name="Picture 23" descr="PW003183"/>
          <p:cNvPicPr>
            <a:picLocks noChangeAspect="1" noChangeArrowheads="1"/>
          </p:cNvPicPr>
          <p:nvPr/>
        </p:nvPicPr>
        <p:blipFill>
          <a:blip r:embed="rId5" cstate="print"/>
          <a:srcRect t="11090"/>
          <a:stretch>
            <a:fillRect/>
          </a:stretch>
        </p:blipFill>
        <p:spPr bwMode="auto">
          <a:xfrm>
            <a:off x="5868144" y="1484784"/>
            <a:ext cx="3097213" cy="1900238"/>
          </a:xfrm>
          <a:prstGeom prst="rect">
            <a:avLst/>
          </a:prstGeom>
          <a:noFill/>
          <a:ln w="9525">
            <a:noFill/>
            <a:miter lim="800000"/>
            <a:headEnd/>
            <a:tailEnd/>
          </a:ln>
        </p:spPr>
      </p:pic>
      <p:sp>
        <p:nvSpPr>
          <p:cNvPr id="10248" name="Rectangle 7"/>
          <p:cNvSpPr>
            <a:spLocks noGrp="1" noChangeArrowheads="1"/>
          </p:cNvSpPr>
          <p:nvPr>
            <p:ph type="title" idx="4294967295"/>
          </p:nvPr>
        </p:nvSpPr>
        <p:spPr>
          <a:xfrm>
            <a:off x="519113" y="0"/>
            <a:ext cx="8229600" cy="1143000"/>
          </a:xfrm>
        </p:spPr>
        <p:txBody>
          <a:bodyPr/>
          <a:lstStyle/>
          <a:p>
            <a:pPr eaLnBrk="1" hangingPunct="1"/>
            <a:r>
              <a:rPr lang="en-GB" sz="6000" dirty="0" smtClean="0">
                <a:solidFill>
                  <a:srgbClr val="FFC000"/>
                </a:solidFill>
                <a:latin typeface="Perpetua" pitchFamily="18" charset="0"/>
              </a:rPr>
              <a:t>Teaching styles at university</a:t>
            </a:r>
            <a:endParaRPr lang="en-US" sz="6000" dirty="0" smtClean="0">
              <a:solidFill>
                <a:srgbClr val="FFC000"/>
              </a:solidFill>
              <a:latin typeface="Perpetua" pitchFamily="18" charset="0"/>
            </a:endParaRPr>
          </a:p>
        </p:txBody>
      </p:sp>
      <p:pic>
        <p:nvPicPr>
          <p:cNvPr id="2050" name="Picture 2" descr="C:\Users\slo\Pictures\Photos\P9127901-crop.jpg"/>
          <p:cNvPicPr>
            <a:picLocks noChangeAspect="1" noChangeArrowheads="1"/>
          </p:cNvPicPr>
          <p:nvPr/>
        </p:nvPicPr>
        <p:blipFill>
          <a:blip r:embed="rId6" cstate="print"/>
          <a:srcRect/>
          <a:stretch>
            <a:fillRect/>
          </a:stretch>
        </p:blipFill>
        <p:spPr bwMode="auto">
          <a:xfrm>
            <a:off x="2987824" y="1052736"/>
            <a:ext cx="2771800" cy="2771800"/>
          </a:xfrm>
          <a:prstGeom prst="rect">
            <a:avLst/>
          </a:prstGeom>
          <a:noFill/>
        </p:spPr>
      </p:pic>
      <p:pic>
        <p:nvPicPr>
          <p:cNvPr id="2051" name="Picture 3" descr="C:\Users\slo\Pictures\Photos\P9137952.JPG"/>
          <p:cNvPicPr>
            <a:picLocks noChangeAspect="1" noChangeArrowheads="1"/>
          </p:cNvPicPr>
          <p:nvPr/>
        </p:nvPicPr>
        <p:blipFill>
          <a:blip r:embed="rId7" cstate="print"/>
          <a:srcRect/>
          <a:stretch>
            <a:fillRect/>
          </a:stretch>
        </p:blipFill>
        <p:spPr bwMode="auto">
          <a:xfrm>
            <a:off x="251521" y="4005064"/>
            <a:ext cx="3634338" cy="2725871"/>
          </a:xfrm>
          <a:prstGeom prst="rect">
            <a:avLst/>
          </a:prstGeom>
          <a:noFill/>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Georgia"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Georgia"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6617</TotalTime>
  <Words>2053</Words>
  <Application>Microsoft Office PowerPoint</Application>
  <PresentationFormat>On-screen Show (4:3)</PresentationFormat>
  <Paragraphs>304</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Default Design</vt:lpstr>
      <vt:lpstr>Applying to Cambridge</vt:lpstr>
      <vt:lpstr>Why Oxford or Cambridge?</vt:lpstr>
      <vt:lpstr>The UK has voted to leave the European Union</vt:lpstr>
      <vt:lpstr>Typical Cambridge offers</vt:lpstr>
      <vt:lpstr>Typical Cambridge offers</vt:lpstr>
      <vt:lpstr>Choosing a course</vt:lpstr>
      <vt:lpstr>3 ways that Cambridge is different…</vt:lpstr>
      <vt:lpstr>Teaching</vt:lpstr>
      <vt:lpstr>Teaching styles at university</vt:lpstr>
      <vt:lpstr>Additional teaching style at Cambridge</vt:lpstr>
      <vt:lpstr>Colleges</vt:lpstr>
      <vt:lpstr>The University and its Departments</vt:lpstr>
      <vt:lpstr>Colleges</vt:lpstr>
      <vt:lpstr>Choosing a College</vt:lpstr>
      <vt:lpstr>Application process</vt:lpstr>
      <vt:lpstr>Slide 16</vt:lpstr>
      <vt:lpstr>SAQ</vt:lpstr>
      <vt:lpstr>Extenuating Circumstances</vt:lpstr>
      <vt:lpstr>Slide 19</vt:lpstr>
      <vt:lpstr>Written work</vt:lpstr>
      <vt:lpstr>Selection criteria</vt:lpstr>
      <vt:lpstr>Interviews: what to expect</vt:lpstr>
      <vt:lpstr>Interviews: some advice</vt:lpstr>
      <vt:lpstr>The Winter Pool</vt:lpstr>
      <vt:lpstr>Slide 25</vt:lpstr>
      <vt:lpstr>What are we looking for?</vt:lpstr>
      <vt:lpstr>Successful Applications</vt:lpstr>
      <vt:lpstr>Find out more: contact us</vt:lpstr>
      <vt:lpstr>Frequently Asked Questions</vt:lpstr>
    </vt:vector>
  </TitlesOfParts>
  <Company>University of Oxford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Oxford</dc:title>
  <dc:creator>Ruth Collier</dc:creator>
  <cp:lastModifiedBy>slo</cp:lastModifiedBy>
  <cp:revision>592</cp:revision>
  <dcterms:created xsi:type="dcterms:W3CDTF">2002-02-28T09:17:29Z</dcterms:created>
  <dcterms:modified xsi:type="dcterms:W3CDTF">2016-09-16T15:07:33Z</dcterms:modified>
</cp:coreProperties>
</file>