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4"/>
  </p:notesMasterIdLst>
  <p:handoutMasterIdLst>
    <p:handoutMasterId r:id="rId25"/>
  </p:handoutMasterIdLst>
  <p:sldIdLst>
    <p:sldId id="256" r:id="rId2"/>
    <p:sldId id="257" r:id="rId3"/>
    <p:sldId id="276" r:id="rId4"/>
    <p:sldId id="263" r:id="rId5"/>
    <p:sldId id="264" r:id="rId6"/>
    <p:sldId id="265" r:id="rId7"/>
    <p:sldId id="266" r:id="rId8"/>
    <p:sldId id="258" r:id="rId9"/>
    <p:sldId id="267" r:id="rId10"/>
    <p:sldId id="259" r:id="rId11"/>
    <p:sldId id="268" r:id="rId12"/>
    <p:sldId id="269" r:id="rId13"/>
    <p:sldId id="270" r:id="rId14"/>
    <p:sldId id="260" r:id="rId15"/>
    <p:sldId id="261" r:id="rId16"/>
    <p:sldId id="271" r:id="rId17"/>
    <p:sldId id="262" r:id="rId18"/>
    <p:sldId id="272" r:id="rId19"/>
    <p:sldId id="273" r:id="rId20"/>
    <p:sldId id="274" r:id="rId21"/>
    <p:sldId id="275" r:id="rId22"/>
    <p:sldId id="277" r:id="rId23"/>
  </p:sldIdLst>
  <p:sldSz cx="12192000" cy="6858000"/>
  <p:notesSz cx="6791325" cy="99218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75973" autoAdjust="0"/>
  </p:normalViewPr>
  <p:slideViewPr>
    <p:cSldViewPr snapToGrid="0">
      <p:cViewPr varScale="1">
        <p:scale>
          <a:sx n="76" d="100"/>
          <a:sy n="76" d="100"/>
        </p:scale>
        <p:origin x="90" y="4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2908" cy="497817"/>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46846" y="0"/>
            <a:ext cx="2942908" cy="497817"/>
          </a:xfrm>
          <a:prstGeom prst="rect">
            <a:avLst/>
          </a:prstGeom>
        </p:spPr>
        <p:txBody>
          <a:bodyPr vert="horz" lIns="91440" tIns="45720" rIns="91440" bIns="45720" rtlCol="0"/>
          <a:lstStyle>
            <a:lvl1pPr algn="r">
              <a:defRPr sz="1200"/>
            </a:lvl1pPr>
          </a:lstStyle>
          <a:p>
            <a:fld id="{76AFADFC-38EF-4048-AB7B-5DFEC439A826}" type="datetimeFigureOut">
              <a:rPr lang="nl-NL" smtClean="0"/>
              <a:t>6-3-2018</a:t>
            </a:fld>
            <a:endParaRPr lang="nl-NL"/>
          </a:p>
        </p:txBody>
      </p:sp>
      <p:sp>
        <p:nvSpPr>
          <p:cNvPr id="4" name="Tijdelijke aanduiding voor voettekst 3"/>
          <p:cNvSpPr>
            <a:spLocks noGrp="1"/>
          </p:cNvSpPr>
          <p:nvPr>
            <p:ph type="ftr" sz="quarter" idx="2"/>
          </p:nvPr>
        </p:nvSpPr>
        <p:spPr>
          <a:xfrm>
            <a:off x="0" y="9424060"/>
            <a:ext cx="2942908" cy="497816"/>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46846" y="9424060"/>
            <a:ext cx="2942908" cy="497816"/>
          </a:xfrm>
          <a:prstGeom prst="rect">
            <a:avLst/>
          </a:prstGeom>
        </p:spPr>
        <p:txBody>
          <a:bodyPr vert="horz" lIns="91440" tIns="45720" rIns="91440" bIns="45720" rtlCol="0" anchor="b"/>
          <a:lstStyle>
            <a:lvl1pPr algn="r">
              <a:defRPr sz="1200"/>
            </a:lvl1pPr>
          </a:lstStyle>
          <a:p>
            <a:fld id="{DF37E237-DC67-48BE-95FA-8556639547F7}" type="slidenum">
              <a:rPr lang="nl-NL" smtClean="0"/>
              <a:t>‹nr.›</a:t>
            </a:fld>
            <a:endParaRPr lang="nl-NL"/>
          </a:p>
        </p:txBody>
      </p:sp>
    </p:spTree>
    <p:extLst>
      <p:ext uri="{BB962C8B-B14F-4D97-AF65-F5344CB8AC3E}">
        <p14:creationId xmlns:p14="http://schemas.microsoft.com/office/powerpoint/2010/main" val="2239694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2908" cy="497817"/>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46846" y="0"/>
            <a:ext cx="2942908" cy="497817"/>
          </a:xfrm>
          <a:prstGeom prst="rect">
            <a:avLst/>
          </a:prstGeom>
        </p:spPr>
        <p:txBody>
          <a:bodyPr vert="horz" lIns="91440" tIns="45720" rIns="91440" bIns="45720" rtlCol="0"/>
          <a:lstStyle>
            <a:lvl1pPr algn="r">
              <a:defRPr sz="1200"/>
            </a:lvl1pPr>
          </a:lstStyle>
          <a:p>
            <a:fld id="{21C18C33-FF5B-4687-8C19-16B344A78D84}" type="datetimeFigureOut">
              <a:rPr lang="nl-NL" smtClean="0"/>
              <a:t>6-3-2018</a:t>
            </a:fld>
            <a:endParaRPr lang="nl-NL"/>
          </a:p>
        </p:txBody>
      </p:sp>
      <p:sp>
        <p:nvSpPr>
          <p:cNvPr id="4" name="Tijdelijke aanduiding voor dia-afbeelding 3"/>
          <p:cNvSpPr>
            <a:spLocks noGrp="1" noRot="1" noChangeAspect="1"/>
          </p:cNvSpPr>
          <p:nvPr>
            <p:ph type="sldImg" idx="2"/>
          </p:nvPr>
        </p:nvSpPr>
        <p:spPr>
          <a:xfrm>
            <a:off x="419100" y="1239838"/>
            <a:ext cx="5953125" cy="334962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133" y="4774902"/>
            <a:ext cx="5433060" cy="3906738"/>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424060"/>
            <a:ext cx="2942908" cy="497816"/>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46846" y="9424060"/>
            <a:ext cx="2942908" cy="497816"/>
          </a:xfrm>
          <a:prstGeom prst="rect">
            <a:avLst/>
          </a:prstGeom>
        </p:spPr>
        <p:txBody>
          <a:bodyPr vert="horz" lIns="91440" tIns="45720" rIns="91440" bIns="45720" rtlCol="0" anchor="b"/>
          <a:lstStyle>
            <a:lvl1pPr algn="r">
              <a:defRPr sz="1200"/>
            </a:lvl1pPr>
          </a:lstStyle>
          <a:p>
            <a:fld id="{E6235982-C1CB-484A-BDC7-049149AAA43E}" type="slidenum">
              <a:rPr lang="nl-NL" smtClean="0"/>
              <a:t>‹nr.›</a:t>
            </a:fld>
            <a:endParaRPr lang="nl-NL"/>
          </a:p>
        </p:txBody>
      </p:sp>
    </p:spTree>
    <p:extLst>
      <p:ext uri="{BB962C8B-B14F-4D97-AF65-F5344CB8AC3E}">
        <p14:creationId xmlns:p14="http://schemas.microsoft.com/office/powerpoint/2010/main" val="3234320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Mentoren en</a:t>
            </a:r>
            <a:r>
              <a:rPr lang="nl-NL" baseline="0" dirty="0" smtClean="0"/>
              <a:t> decanen proberen vanaf klas 4 leerlingen te stimuleren na te denken over het pad dat ze na school gaan volgen: LOB.</a:t>
            </a:r>
          </a:p>
          <a:p>
            <a:endParaRPr lang="nl-NL" baseline="0" dirty="0" smtClean="0"/>
          </a:p>
          <a:p>
            <a:r>
              <a:rPr lang="nl-NL" baseline="0" dirty="0" smtClean="0"/>
              <a:t>Het lijkt wellicht ver weg, maar over 2 jaar zitten uw kinderen in een compleet andere wereld! </a:t>
            </a:r>
            <a:endParaRPr lang="nl-NL" dirty="0"/>
          </a:p>
        </p:txBody>
      </p:sp>
      <p:sp>
        <p:nvSpPr>
          <p:cNvPr id="4" name="Tijdelijke aanduiding voor dianummer 3"/>
          <p:cNvSpPr>
            <a:spLocks noGrp="1"/>
          </p:cNvSpPr>
          <p:nvPr>
            <p:ph type="sldNum" sz="quarter" idx="10"/>
          </p:nvPr>
        </p:nvSpPr>
        <p:spPr/>
        <p:txBody>
          <a:bodyPr/>
          <a:lstStyle/>
          <a:p>
            <a:fld id="{E6235982-C1CB-484A-BDC7-049149AAA43E}" type="slidenum">
              <a:rPr lang="nl-NL" smtClean="0"/>
              <a:t>1</a:t>
            </a:fld>
            <a:endParaRPr lang="nl-NL"/>
          </a:p>
        </p:txBody>
      </p:sp>
    </p:spTree>
    <p:extLst>
      <p:ext uri="{BB962C8B-B14F-4D97-AF65-F5344CB8AC3E}">
        <p14:creationId xmlns:p14="http://schemas.microsoft.com/office/powerpoint/2010/main" val="16644151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Ervaringen + erover praten =</a:t>
            </a:r>
            <a:r>
              <a:rPr lang="nl-NL" baseline="0" dirty="0" smtClean="0"/>
              <a:t> belangrijkste combi!</a:t>
            </a:r>
            <a:endParaRPr lang="nl-NL" dirty="0"/>
          </a:p>
        </p:txBody>
      </p:sp>
      <p:sp>
        <p:nvSpPr>
          <p:cNvPr id="4" name="Tijdelijke aanduiding voor dianummer 3"/>
          <p:cNvSpPr>
            <a:spLocks noGrp="1"/>
          </p:cNvSpPr>
          <p:nvPr>
            <p:ph type="sldNum" sz="quarter" idx="10"/>
          </p:nvPr>
        </p:nvSpPr>
        <p:spPr/>
        <p:txBody>
          <a:bodyPr/>
          <a:lstStyle/>
          <a:p>
            <a:fld id="{E6235982-C1CB-484A-BDC7-049149AAA43E}" type="slidenum">
              <a:rPr lang="nl-NL" smtClean="0"/>
              <a:t>10</a:t>
            </a:fld>
            <a:endParaRPr lang="nl-NL"/>
          </a:p>
        </p:txBody>
      </p:sp>
    </p:spTree>
    <p:extLst>
      <p:ext uri="{BB962C8B-B14F-4D97-AF65-F5344CB8AC3E}">
        <p14:creationId xmlns:p14="http://schemas.microsoft.com/office/powerpoint/2010/main" val="2626972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Data:</a:t>
            </a:r>
            <a:r>
              <a:rPr lang="nl-NL" baseline="0" dirty="0" smtClean="0"/>
              <a:t> </a:t>
            </a:r>
          </a:p>
          <a:p>
            <a:r>
              <a:rPr lang="nl-NL" baseline="0" dirty="0" smtClean="0"/>
              <a:t>Algemene open dagen op studiekeuze123</a:t>
            </a:r>
          </a:p>
          <a:p>
            <a:r>
              <a:rPr lang="nl-NL" baseline="0" dirty="0" smtClean="0"/>
              <a:t>Specifieke zoals </a:t>
            </a:r>
            <a:r>
              <a:rPr lang="nl-NL" baseline="0" dirty="0" err="1" smtClean="0"/>
              <a:t>proefstuderen</a:t>
            </a:r>
            <a:r>
              <a:rPr lang="nl-NL" baseline="0" dirty="0" smtClean="0"/>
              <a:t> en meelopen op de sites van de opleidingen zelf</a:t>
            </a:r>
          </a:p>
          <a:p>
            <a:endParaRPr lang="nl-NL" dirty="0"/>
          </a:p>
        </p:txBody>
      </p:sp>
      <p:sp>
        <p:nvSpPr>
          <p:cNvPr id="4" name="Tijdelijke aanduiding voor dianummer 3"/>
          <p:cNvSpPr>
            <a:spLocks noGrp="1"/>
          </p:cNvSpPr>
          <p:nvPr>
            <p:ph type="sldNum" sz="quarter" idx="10"/>
          </p:nvPr>
        </p:nvSpPr>
        <p:spPr/>
        <p:txBody>
          <a:bodyPr/>
          <a:lstStyle/>
          <a:p>
            <a:fld id="{E6235982-C1CB-484A-BDC7-049149AAA43E}" type="slidenum">
              <a:rPr lang="nl-NL" smtClean="0"/>
              <a:t>11</a:t>
            </a:fld>
            <a:endParaRPr lang="nl-NL"/>
          </a:p>
        </p:txBody>
      </p:sp>
    </p:spTree>
    <p:extLst>
      <p:ext uri="{BB962C8B-B14F-4D97-AF65-F5344CB8AC3E}">
        <p14:creationId xmlns:p14="http://schemas.microsoft.com/office/powerpoint/2010/main" val="2972884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Kan steeds vaker</a:t>
            </a:r>
          </a:p>
          <a:p>
            <a:endParaRPr lang="nl-NL" dirty="0" smtClean="0"/>
          </a:p>
          <a:p>
            <a:r>
              <a:rPr lang="nl-NL" dirty="0" smtClean="0"/>
              <a:t>Bij BFW en Psychologie van de UL momenteel verplicht</a:t>
            </a:r>
            <a:r>
              <a:rPr lang="nl-NL" baseline="0" dirty="0" smtClean="0"/>
              <a:t> onderdeel van de matching</a:t>
            </a:r>
          </a:p>
          <a:p>
            <a:endParaRPr lang="nl-NL" baseline="0" dirty="0" smtClean="0"/>
          </a:p>
          <a:p>
            <a:r>
              <a:rPr lang="nl-NL" baseline="0" dirty="0" smtClean="0"/>
              <a:t>Heel goed voor de verdieping! Wel tijdsintensief.</a:t>
            </a:r>
            <a:endParaRPr lang="nl-NL" dirty="0"/>
          </a:p>
        </p:txBody>
      </p:sp>
      <p:sp>
        <p:nvSpPr>
          <p:cNvPr id="4" name="Tijdelijke aanduiding voor dianummer 3"/>
          <p:cNvSpPr>
            <a:spLocks noGrp="1"/>
          </p:cNvSpPr>
          <p:nvPr>
            <p:ph type="sldNum" sz="quarter" idx="10"/>
          </p:nvPr>
        </p:nvSpPr>
        <p:spPr/>
        <p:txBody>
          <a:bodyPr/>
          <a:lstStyle/>
          <a:p>
            <a:fld id="{E6235982-C1CB-484A-BDC7-049149AAA43E}" type="slidenum">
              <a:rPr lang="nl-NL" smtClean="0"/>
              <a:t>12</a:t>
            </a:fld>
            <a:endParaRPr lang="nl-NL"/>
          </a:p>
        </p:txBody>
      </p:sp>
    </p:spTree>
    <p:extLst>
      <p:ext uri="{BB962C8B-B14F-4D97-AF65-F5344CB8AC3E}">
        <p14:creationId xmlns:p14="http://schemas.microsoft.com/office/powerpoint/2010/main" val="31691038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Kan</a:t>
            </a:r>
            <a:r>
              <a:rPr lang="nl-NL" baseline="0" dirty="0" smtClean="0"/>
              <a:t> niet bij alles studies</a:t>
            </a:r>
          </a:p>
          <a:p>
            <a:endParaRPr lang="nl-NL" baseline="0" dirty="0" smtClean="0"/>
          </a:p>
          <a:p>
            <a:r>
              <a:rPr lang="nl-NL" baseline="0" dirty="0" smtClean="0"/>
              <a:t>Aanrader: meelopen bij iemand die een beroep uitoefent in de richting die de </a:t>
            </a:r>
            <a:r>
              <a:rPr lang="nl-NL" baseline="0" dirty="0" err="1" smtClean="0"/>
              <a:t>lln</a:t>
            </a:r>
            <a:r>
              <a:rPr lang="nl-NL" baseline="0" dirty="0" smtClean="0"/>
              <a:t> interesseert. Zet je netwerk in.</a:t>
            </a:r>
          </a:p>
          <a:p>
            <a:endParaRPr lang="nl-NL" baseline="0" dirty="0" smtClean="0"/>
          </a:p>
        </p:txBody>
      </p:sp>
      <p:sp>
        <p:nvSpPr>
          <p:cNvPr id="4" name="Tijdelijke aanduiding voor dianummer 3"/>
          <p:cNvSpPr>
            <a:spLocks noGrp="1"/>
          </p:cNvSpPr>
          <p:nvPr>
            <p:ph type="sldNum" sz="quarter" idx="10"/>
          </p:nvPr>
        </p:nvSpPr>
        <p:spPr/>
        <p:txBody>
          <a:bodyPr/>
          <a:lstStyle/>
          <a:p>
            <a:fld id="{E6235982-C1CB-484A-BDC7-049149AAA43E}" type="slidenum">
              <a:rPr lang="nl-NL" smtClean="0"/>
              <a:t>13</a:t>
            </a:fld>
            <a:endParaRPr lang="nl-NL"/>
          </a:p>
        </p:txBody>
      </p:sp>
    </p:spTree>
    <p:extLst>
      <p:ext uri="{BB962C8B-B14F-4D97-AF65-F5344CB8AC3E}">
        <p14:creationId xmlns:p14="http://schemas.microsoft.com/office/powerpoint/2010/main" val="17346522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Gaat meestal goed, maar</a:t>
            </a:r>
            <a:r>
              <a:rPr lang="nl-NL" baseline="0" dirty="0" smtClean="0"/>
              <a:t> soms niet. </a:t>
            </a:r>
          </a:p>
          <a:p>
            <a:endParaRPr lang="nl-NL" baseline="0" dirty="0" smtClean="0"/>
          </a:p>
          <a:p>
            <a:r>
              <a:rPr lang="nl-NL" baseline="0" dirty="0" smtClean="0"/>
              <a:t>Help uw kind in de planning. </a:t>
            </a:r>
          </a:p>
          <a:p>
            <a:endParaRPr lang="nl-NL" baseline="0" dirty="0" smtClean="0"/>
          </a:p>
          <a:p>
            <a:r>
              <a:rPr lang="nl-NL" baseline="0" dirty="0" smtClean="0"/>
              <a:t>Let op vakanties, soms zijn open dagen de dag NA een vakantie en dan moet het briefje dus de woensdag VOOR de vakantie opgehaald zijn en op donderdag ingeleverd worden.</a:t>
            </a:r>
          </a:p>
        </p:txBody>
      </p:sp>
      <p:sp>
        <p:nvSpPr>
          <p:cNvPr id="4" name="Tijdelijke aanduiding voor dianummer 3"/>
          <p:cNvSpPr>
            <a:spLocks noGrp="1"/>
          </p:cNvSpPr>
          <p:nvPr>
            <p:ph type="sldNum" sz="quarter" idx="10"/>
          </p:nvPr>
        </p:nvSpPr>
        <p:spPr/>
        <p:txBody>
          <a:bodyPr/>
          <a:lstStyle/>
          <a:p>
            <a:fld id="{E6235982-C1CB-484A-BDC7-049149AAA43E}" type="slidenum">
              <a:rPr lang="nl-NL" smtClean="0"/>
              <a:t>14</a:t>
            </a:fld>
            <a:endParaRPr lang="nl-NL"/>
          </a:p>
        </p:txBody>
      </p:sp>
    </p:spTree>
    <p:extLst>
      <p:ext uri="{BB962C8B-B14F-4D97-AF65-F5344CB8AC3E}">
        <p14:creationId xmlns:p14="http://schemas.microsoft.com/office/powerpoint/2010/main" val="30807875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 over</a:t>
            </a:r>
            <a:r>
              <a:rPr lang="nl-NL" baseline="0" dirty="0" smtClean="0"/>
              <a:t> minder dan een jaar</a:t>
            </a:r>
          </a:p>
          <a:p>
            <a:endParaRPr lang="nl-NL" baseline="0" dirty="0" smtClean="0"/>
          </a:p>
          <a:p>
            <a:r>
              <a:rPr lang="nl-NL" baseline="0" dirty="0" smtClean="0"/>
              <a:t>Veel studies, steeds meer. Meer over de procedure komt zo</a:t>
            </a:r>
            <a:endParaRPr lang="nl-NL" dirty="0"/>
          </a:p>
        </p:txBody>
      </p:sp>
      <p:sp>
        <p:nvSpPr>
          <p:cNvPr id="4" name="Tijdelijke aanduiding voor dianummer 3"/>
          <p:cNvSpPr>
            <a:spLocks noGrp="1"/>
          </p:cNvSpPr>
          <p:nvPr>
            <p:ph type="sldNum" sz="quarter" idx="10"/>
          </p:nvPr>
        </p:nvSpPr>
        <p:spPr/>
        <p:txBody>
          <a:bodyPr/>
          <a:lstStyle/>
          <a:p>
            <a:fld id="{E6235982-C1CB-484A-BDC7-049149AAA43E}" type="slidenum">
              <a:rPr lang="nl-NL" smtClean="0"/>
              <a:t>15</a:t>
            </a:fld>
            <a:endParaRPr lang="nl-NL"/>
          </a:p>
        </p:txBody>
      </p:sp>
    </p:spTree>
    <p:extLst>
      <p:ext uri="{BB962C8B-B14F-4D97-AF65-F5344CB8AC3E}">
        <p14:creationId xmlns:p14="http://schemas.microsoft.com/office/powerpoint/2010/main" val="40756833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Voor</a:t>
            </a:r>
            <a:r>
              <a:rPr lang="nl-NL" baseline="0" dirty="0" smtClean="0"/>
              <a:t> “toelatingsrecht”. Als je je voor 1 mei voor een studie hebt aangemeld, heb je recht op toelating – óók bij een andere studie als je nog switcht van keuze. </a:t>
            </a:r>
          </a:p>
          <a:p>
            <a:endParaRPr lang="nl-NL" baseline="0" dirty="0" smtClean="0"/>
          </a:p>
          <a:p>
            <a:r>
              <a:rPr lang="nl-NL" baseline="0" dirty="0" smtClean="0"/>
              <a:t>Schrijf je je niet in, dan heeft een opleiding het recht je te weigeren (dan moet dat wel van tevoren duidelijk zijn).</a:t>
            </a:r>
          </a:p>
          <a:p>
            <a:endParaRPr lang="nl-NL" baseline="0" dirty="0" smtClean="0"/>
          </a:p>
          <a:p>
            <a:r>
              <a:rPr lang="nl-NL" baseline="0" dirty="0" smtClean="0"/>
              <a:t>Late kiezers vallen vaker af, daarom deze regel.</a:t>
            </a:r>
            <a:endParaRPr lang="nl-NL" dirty="0"/>
          </a:p>
        </p:txBody>
      </p:sp>
      <p:sp>
        <p:nvSpPr>
          <p:cNvPr id="4" name="Tijdelijke aanduiding voor dianummer 3"/>
          <p:cNvSpPr>
            <a:spLocks noGrp="1"/>
          </p:cNvSpPr>
          <p:nvPr>
            <p:ph type="sldNum" sz="quarter" idx="10"/>
          </p:nvPr>
        </p:nvSpPr>
        <p:spPr/>
        <p:txBody>
          <a:bodyPr/>
          <a:lstStyle/>
          <a:p>
            <a:fld id="{E6235982-C1CB-484A-BDC7-049149AAA43E}" type="slidenum">
              <a:rPr lang="nl-NL" smtClean="0"/>
              <a:t>16</a:t>
            </a:fld>
            <a:endParaRPr lang="nl-NL"/>
          </a:p>
        </p:txBody>
      </p:sp>
    </p:spTree>
    <p:extLst>
      <p:ext uri="{BB962C8B-B14F-4D97-AF65-F5344CB8AC3E}">
        <p14:creationId xmlns:p14="http://schemas.microsoft.com/office/powerpoint/2010/main" val="30614625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Heel veel</a:t>
            </a:r>
            <a:r>
              <a:rPr lang="nl-NL" baseline="0" dirty="0" smtClean="0"/>
              <a:t> info op studiekeuze123</a:t>
            </a:r>
          </a:p>
          <a:p>
            <a:endParaRPr lang="nl-NL" baseline="0" dirty="0" smtClean="0"/>
          </a:p>
          <a:p>
            <a:r>
              <a:rPr lang="nl-NL" baseline="0" dirty="0" smtClean="0"/>
              <a:t>2 studies; 2x dezelfde in verschillende steden mag, maar NIET bij geneeskunde en tandheelkunde (en mondzorg, fysiotherapie en verloskunde).</a:t>
            </a:r>
          </a:p>
          <a:p>
            <a:endParaRPr lang="nl-NL" baseline="0" dirty="0" smtClean="0"/>
          </a:p>
          <a:p>
            <a:r>
              <a:rPr lang="nl-NL" baseline="0" dirty="0" smtClean="0"/>
              <a:t>De procedure loopt vervolgens van half januari tot ergens in maart. In april volgt de uitslag, zodat je vóór 1 mei weet waar je aan toe bent.</a:t>
            </a:r>
          </a:p>
          <a:p>
            <a:endParaRPr lang="nl-NL" baseline="0" dirty="0" smtClean="0"/>
          </a:p>
          <a:p>
            <a:r>
              <a:rPr lang="nl-NL" baseline="0" dirty="0" smtClean="0"/>
              <a:t>LET OP!!!!!!! Van december tot en met maart is echt piektijd. Superdruk met reguliere schoolwerk klas 6 en daarbij dan studiekeuze en selectieprocedure. Hier is begeleiding van de ouders bittere noodzaak, veel leerlingen bezwijken bijna onder de druk.</a:t>
            </a:r>
            <a:endParaRPr lang="nl-NL" dirty="0"/>
          </a:p>
        </p:txBody>
      </p:sp>
      <p:sp>
        <p:nvSpPr>
          <p:cNvPr id="4" name="Tijdelijke aanduiding voor dianummer 3"/>
          <p:cNvSpPr>
            <a:spLocks noGrp="1"/>
          </p:cNvSpPr>
          <p:nvPr>
            <p:ph type="sldNum" sz="quarter" idx="10"/>
          </p:nvPr>
        </p:nvSpPr>
        <p:spPr/>
        <p:txBody>
          <a:bodyPr/>
          <a:lstStyle/>
          <a:p>
            <a:fld id="{E6235982-C1CB-484A-BDC7-049149AAA43E}" type="slidenum">
              <a:rPr lang="nl-NL" smtClean="0"/>
              <a:t>17</a:t>
            </a:fld>
            <a:endParaRPr lang="nl-NL"/>
          </a:p>
        </p:txBody>
      </p:sp>
    </p:spTree>
    <p:extLst>
      <p:ext uri="{BB962C8B-B14F-4D97-AF65-F5344CB8AC3E}">
        <p14:creationId xmlns:p14="http://schemas.microsoft.com/office/powerpoint/2010/main" val="37140312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Dus NIET eind</a:t>
            </a:r>
            <a:r>
              <a:rPr lang="nl-NL" baseline="0" dirty="0" smtClean="0"/>
              <a:t> klas 6. Tip: bewaar het rapport van eind klas 5.</a:t>
            </a:r>
          </a:p>
          <a:p>
            <a:endParaRPr lang="nl-NL" baseline="0" dirty="0" smtClean="0"/>
          </a:p>
          <a:p>
            <a:r>
              <a:rPr lang="nl-NL" baseline="0" dirty="0" smtClean="0"/>
              <a:t>Let ook goed op wanneer de opleiding de papieren wil ontvangen en WACHT NIET TOT HET LAATSTE MOMENT.</a:t>
            </a:r>
          </a:p>
        </p:txBody>
      </p:sp>
      <p:sp>
        <p:nvSpPr>
          <p:cNvPr id="4" name="Tijdelijke aanduiding voor dianummer 3"/>
          <p:cNvSpPr>
            <a:spLocks noGrp="1"/>
          </p:cNvSpPr>
          <p:nvPr>
            <p:ph type="sldNum" sz="quarter" idx="10"/>
          </p:nvPr>
        </p:nvSpPr>
        <p:spPr/>
        <p:txBody>
          <a:bodyPr/>
          <a:lstStyle/>
          <a:p>
            <a:fld id="{E6235982-C1CB-484A-BDC7-049149AAA43E}" type="slidenum">
              <a:rPr lang="nl-NL" smtClean="0"/>
              <a:t>18</a:t>
            </a:fld>
            <a:endParaRPr lang="nl-NL"/>
          </a:p>
        </p:txBody>
      </p:sp>
    </p:spTree>
    <p:extLst>
      <p:ext uri="{BB962C8B-B14F-4D97-AF65-F5344CB8AC3E}">
        <p14:creationId xmlns:p14="http://schemas.microsoft.com/office/powerpoint/2010/main" val="33997587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Dit wisselt heel erg. Lees</a:t>
            </a:r>
            <a:r>
              <a:rPr lang="nl-NL" baseline="0" dirty="0" smtClean="0"/>
              <a:t> de informatie van de opleidingen goed. Geen peil op te trekken.</a:t>
            </a:r>
            <a:endParaRPr lang="nl-NL" dirty="0"/>
          </a:p>
        </p:txBody>
      </p:sp>
      <p:sp>
        <p:nvSpPr>
          <p:cNvPr id="4" name="Tijdelijke aanduiding voor dianummer 3"/>
          <p:cNvSpPr>
            <a:spLocks noGrp="1"/>
          </p:cNvSpPr>
          <p:nvPr>
            <p:ph type="sldNum" sz="quarter" idx="10"/>
          </p:nvPr>
        </p:nvSpPr>
        <p:spPr/>
        <p:txBody>
          <a:bodyPr/>
          <a:lstStyle/>
          <a:p>
            <a:fld id="{E6235982-C1CB-484A-BDC7-049149AAA43E}" type="slidenum">
              <a:rPr lang="nl-NL" smtClean="0"/>
              <a:t>19</a:t>
            </a:fld>
            <a:endParaRPr lang="nl-NL"/>
          </a:p>
        </p:txBody>
      </p:sp>
    </p:spTree>
    <p:extLst>
      <p:ext uri="{BB962C8B-B14F-4D97-AF65-F5344CB8AC3E}">
        <p14:creationId xmlns:p14="http://schemas.microsoft.com/office/powerpoint/2010/main" val="482600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Het startpunt is zelfkennis en reflectie!!</a:t>
            </a:r>
          </a:p>
          <a:p>
            <a:endParaRPr lang="nl-NL" dirty="0" smtClean="0"/>
          </a:p>
          <a:p>
            <a:r>
              <a:rPr lang="nl-NL" dirty="0" smtClean="0"/>
              <a:t>Er</a:t>
            </a:r>
            <a:r>
              <a:rPr lang="nl-NL" baseline="0" dirty="0" smtClean="0"/>
              <a:t> is een woud aan studies (meer dan 2500) dus daar word je nooit zomaar wijs uit. Moet je je niet als een kip zonder kop in storten.</a:t>
            </a:r>
            <a:endParaRPr lang="nl-NL" dirty="0"/>
          </a:p>
        </p:txBody>
      </p:sp>
      <p:sp>
        <p:nvSpPr>
          <p:cNvPr id="4" name="Tijdelijke aanduiding voor dianummer 3"/>
          <p:cNvSpPr>
            <a:spLocks noGrp="1"/>
          </p:cNvSpPr>
          <p:nvPr>
            <p:ph type="sldNum" sz="quarter" idx="10"/>
          </p:nvPr>
        </p:nvSpPr>
        <p:spPr/>
        <p:txBody>
          <a:bodyPr/>
          <a:lstStyle/>
          <a:p>
            <a:fld id="{E6235982-C1CB-484A-BDC7-049149AAA43E}" type="slidenum">
              <a:rPr lang="nl-NL" smtClean="0"/>
              <a:t>2</a:t>
            </a:fld>
            <a:endParaRPr lang="nl-NL"/>
          </a:p>
        </p:txBody>
      </p:sp>
    </p:spTree>
    <p:extLst>
      <p:ext uri="{BB962C8B-B14F-4D97-AF65-F5344CB8AC3E}">
        <p14:creationId xmlns:p14="http://schemas.microsoft.com/office/powerpoint/2010/main" val="33151974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Dit staat</a:t>
            </a:r>
            <a:r>
              <a:rPr lang="nl-NL" baseline="0" dirty="0" smtClean="0"/>
              <a:t> los van selectie! Het is een check met als achterliggende gedachte: bewuster kiezen, reflectie op de keuze. Er kan een (niet bindend) advies uitrollen.</a:t>
            </a:r>
          </a:p>
          <a:p>
            <a:endParaRPr lang="nl-NL" baseline="0" dirty="0" smtClean="0"/>
          </a:p>
          <a:p>
            <a:r>
              <a:rPr lang="nl-NL" baseline="0" dirty="0" smtClean="0"/>
              <a:t>Vorm verschilt sterk per opleiding. Bijv. UU: colleges, toets, iedere student een persoonlijk gesprek. UL: vaak alleen een online vragenlijst.</a:t>
            </a:r>
            <a:endParaRPr lang="nl-NL" dirty="0"/>
          </a:p>
        </p:txBody>
      </p:sp>
      <p:sp>
        <p:nvSpPr>
          <p:cNvPr id="4" name="Tijdelijke aanduiding voor dianummer 3"/>
          <p:cNvSpPr>
            <a:spLocks noGrp="1"/>
          </p:cNvSpPr>
          <p:nvPr>
            <p:ph type="sldNum" sz="quarter" idx="10"/>
          </p:nvPr>
        </p:nvSpPr>
        <p:spPr/>
        <p:txBody>
          <a:bodyPr/>
          <a:lstStyle/>
          <a:p>
            <a:fld id="{E6235982-C1CB-484A-BDC7-049149AAA43E}" type="slidenum">
              <a:rPr lang="nl-NL" smtClean="0"/>
              <a:t>20</a:t>
            </a:fld>
            <a:endParaRPr lang="nl-NL"/>
          </a:p>
        </p:txBody>
      </p:sp>
    </p:spTree>
    <p:extLst>
      <p:ext uri="{BB962C8B-B14F-4D97-AF65-F5344CB8AC3E}">
        <p14:creationId xmlns:p14="http://schemas.microsoft.com/office/powerpoint/2010/main" val="8685655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Steeds</a:t>
            </a:r>
            <a:r>
              <a:rPr lang="nl-NL" baseline="0" dirty="0" smtClean="0"/>
              <a:t> populairder. De druk om te kiezen is soms te hoog. Kan heel goed voor ontwikkeling zijn.</a:t>
            </a:r>
          </a:p>
          <a:p>
            <a:endParaRPr lang="nl-NL" baseline="0" dirty="0" smtClean="0"/>
          </a:p>
          <a:p>
            <a:r>
              <a:rPr lang="nl-NL" baseline="0" dirty="0" smtClean="0"/>
              <a:t>Valkuil: denken dat je na een tussenjaar op miraculeuze wijze ineens wél weet wat je wil kiezen. </a:t>
            </a:r>
          </a:p>
          <a:p>
            <a:endParaRPr lang="nl-NL" baseline="0" dirty="0" smtClean="0"/>
          </a:p>
          <a:p>
            <a:r>
              <a:rPr lang="nl-NL" baseline="0" dirty="0" smtClean="0"/>
              <a:t>Tussenjaar is dus geen reden om in klas 6 niet na te denken over studiekeuze.</a:t>
            </a:r>
          </a:p>
        </p:txBody>
      </p:sp>
      <p:sp>
        <p:nvSpPr>
          <p:cNvPr id="4" name="Tijdelijke aanduiding voor dianummer 3"/>
          <p:cNvSpPr>
            <a:spLocks noGrp="1"/>
          </p:cNvSpPr>
          <p:nvPr>
            <p:ph type="sldNum" sz="quarter" idx="10"/>
          </p:nvPr>
        </p:nvSpPr>
        <p:spPr/>
        <p:txBody>
          <a:bodyPr/>
          <a:lstStyle/>
          <a:p>
            <a:fld id="{E6235982-C1CB-484A-BDC7-049149AAA43E}" type="slidenum">
              <a:rPr lang="nl-NL" smtClean="0"/>
              <a:t>21</a:t>
            </a:fld>
            <a:endParaRPr lang="nl-NL"/>
          </a:p>
        </p:txBody>
      </p:sp>
    </p:spTree>
    <p:extLst>
      <p:ext uri="{BB962C8B-B14F-4D97-AF65-F5344CB8AC3E}">
        <p14:creationId xmlns:p14="http://schemas.microsoft.com/office/powerpoint/2010/main" val="16674653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De druk op</a:t>
            </a:r>
            <a:r>
              <a:rPr lang="nl-NL" baseline="0" dirty="0" smtClean="0"/>
              <a:t> deze generatie is hoog! </a:t>
            </a:r>
          </a:p>
          <a:p>
            <a:r>
              <a:rPr lang="nl-NL" baseline="0" dirty="0" smtClean="0"/>
              <a:t>Een niet perfecte keuze is niet het einde van het leven.</a:t>
            </a:r>
          </a:p>
          <a:p>
            <a:endParaRPr lang="nl-NL" baseline="0" dirty="0" smtClean="0"/>
          </a:p>
          <a:p>
            <a:endParaRPr lang="nl-NL" dirty="0"/>
          </a:p>
        </p:txBody>
      </p:sp>
      <p:sp>
        <p:nvSpPr>
          <p:cNvPr id="4" name="Tijdelijke aanduiding voor dianummer 3"/>
          <p:cNvSpPr>
            <a:spLocks noGrp="1"/>
          </p:cNvSpPr>
          <p:nvPr>
            <p:ph type="sldNum" sz="quarter" idx="10"/>
          </p:nvPr>
        </p:nvSpPr>
        <p:spPr/>
        <p:txBody>
          <a:bodyPr/>
          <a:lstStyle/>
          <a:p>
            <a:fld id="{E6235982-C1CB-484A-BDC7-049149AAA43E}" type="slidenum">
              <a:rPr lang="nl-NL" smtClean="0"/>
              <a:t>22</a:t>
            </a:fld>
            <a:endParaRPr lang="nl-NL"/>
          </a:p>
        </p:txBody>
      </p:sp>
    </p:spTree>
    <p:extLst>
      <p:ext uri="{BB962C8B-B14F-4D97-AF65-F5344CB8AC3E}">
        <p14:creationId xmlns:p14="http://schemas.microsoft.com/office/powerpoint/2010/main" val="3718923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Er zijn fases te onderscheiden. Het loopt een beetje in elkaar over. Het is normaal om af en toe een fase terug te gaan en het proces meer dan eens te doorlopen. </a:t>
            </a:r>
            <a:endParaRPr lang="nl-NL" dirty="0"/>
          </a:p>
        </p:txBody>
      </p:sp>
      <p:sp>
        <p:nvSpPr>
          <p:cNvPr id="4" name="Tijdelijke aanduiding voor dianummer 3"/>
          <p:cNvSpPr>
            <a:spLocks noGrp="1"/>
          </p:cNvSpPr>
          <p:nvPr>
            <p:ph type="sldNum" sz="quarter" idx="10"/>
          </p:nvPr>
        </p:nvSpPr>
        <p:spPr/>
        <p:txBody>
          <a:bodyPr/>
          <a:lstStyle/>
          <a:p>
            <a:fld id="{E6235982-C1CB-484A-BDC7-049149AAA43E}" type="slidenum">
              <a:rPr lang="nl-NL" smtClean="0"/>
              <a:t>3</a:t>
            </a:fld>
            <a:endParaRPr lang="nl-NL"/>
          </a:p>
        </p:txBody>
      </p:sp>
    </p:spTree>
    <p:extLst>
      <p:ext uri="{BB962C8B-B14F-4D97-AF65-F5344CB8AC3E}">
        <p14:creationId xmlns:p14="http://schemas.microsoft.com/office/powerpoint/2010/main" val="2499660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Zou nu wel gebeurd moeten zijn.</a:t>
            </a:r>
          </a:p>
          <a:p>
            <a:endParaRPr lang="nl-NL" dirty="0" smtClean="0"/>
          </a:p>
          <a:p>
            <a:r>
              <a:rPr lang="nl-NL" dirty="0" smtClean="0"/>
              <a:t>Welke richtingen zijn interessant? Welke zeker niet?</a:t>
            </a:r>
          </a:p>
          <a:p>
            <a:endParaRPr lang="nl-NL" dirty="0" smtClean="0"/>
          </a:p>
          <a:p>
            <a:r>
              <a:rPr lang="nl-NL" dirty="0" smtClean="0"/>
              <a:t>Veel praten</a:t>
            </a:r>
          </a:p>
          <a:p>
            <a:r>
              <a:rPr lang="nl-NL" dirty="0" smtClean="0"/>
              <a:t>Veel</a:t>
            </a:r>
            <a:r>
              <a:rPr lang="nl-NL" baseline="0" dirty="0" smtClean="0"/>
              <a:t> online zoeken, testjes doen</a:t>
            </a:r>
          </a:p>
          <a:p>
            <a:r>
              <a:rPr lang="nl-NL" baseline="0" dirty="0" smtClean="0"/>
              <a:t>Algemene, brede voorlichtingen en open dagen</a:t>
            </a:r>
            <a:endParaRPr lang="nl-NL" dirty="0"/>
          </a:p>
        </p:txBody>
      </p:sp>
      <p:sp>
        <p:nvSpPr>
          <p:cNvPr id="4" name="Tijdelijke aanduiding voor dianummer 3"/>
          <p:cNvSpPr>
            <a:spLocks noGrp="1"/>
          </p:cNvSpPr>
          <p:nvPr>
            <p:ph type="sldNum" sz="quarter" idx="10"/>
          </p:nvPr>
        </p:nvSpPr>
        <p:spPr/>
        <p:txBody>
          <a:bodyPr/>
          <a:lstStyle/>
          <a:p>
            <a:fld id="{E6235982-C1CB-484A-BDC7-049149AAA43E}" type="slidenum">
              <a:rPr lang="nl-NL" smtClean="0"/>
              <a:t>4</a:t>
            </a:fld>
            <a:endParaRPr lang="nl-NL"/>
          </a:p>
        </p:txBody>
      </p:sp>
    </p:spTree>
    <p:extLst>
      <p:ext uri="{BB962C8B-B14F-4D97-AF65-F5344CB8AC3E}">
        <p14:creationId xmlns:p14="http://schemas.microsoft.com/office/powerpoint/2010/main" val="2054976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Informatie zoeken over de richtingen die in de oriëntatie</a:t>
            </a:r>
            <a:r>
              <a:rPr lang="nl-NL" baseline="0" dirty="0" smtClean="0"/>
              <a:t> kwamen bovendrijven</a:t>
            </a:r>
          </a:p>
          <a:p>
            <a:endParaRPr lang="nl-NL" baseline="0" dirty="0" smtClean="0"/>
          </a:p>
          <a:p>
            <a:r>
              <a:rPr lang="nl-NL" baseline="0" dirty="0" smtClean="0"/>
              <a:t>Verschillende studies bezoeken (open dagen)</a:t>
            </a:r>
          </a:p>
          <a:p>
            <a:r>
              <a:rPr lang="nl-NL" baseline="0" dirty="0" smtClean="0"/>
              <a:t>Verschillende steden bezoeken</a:t>
            </a:r>
          </a:p>
          <a:p>
            <a:r>
              <a:rPr lang="nl-NL" baseline="0" dirty="0" smtClean="0"/>
              <a:t>Veel vragen opschrijven en stellen</a:t>
            </a:r>
            <a:endParaRPr lang="nl-NL" dirty="0"/>
          </a:p>
        </p:txBody>
      </p:sp>
      <p:sp>
        <p:nvSpPr>
          <p:cNvPr id="4" name="Tijdelijke aanduiding voor dianummer 3"/>
          <p:cNvSpPr>
            <a:spLocks noGrp="1"/>
          </p:cNvSpPr>
          <p:nvPr>
            <p:ph type="sldNum" sz="quarter" idx="10"/>
          </p:nvPr>
        </p:nvSpPr>
        <p:spPr/>
        <p:txBody>
          <a:bodyPr/>
          <a:lstStyle/>
          <a:p>
            <a:fld id="{E6235982-C1CB-484A-BDC7-049149AAA43E}" type="slidenum">
              <a:rPr lang="nl-NL" smtClean="0"/>
              <a:t>5</a:t>
            </a:fld>
            <a:endParaRPr lang="nl-NL"/>
          </a:p>
        </p:txBody>
      </p:sp>
    </p:spTree>
    <p:extLst>
      <p:ext uri="{BB962C8B-B14F-4D97-AF65-F5344CB8AC3E}">
        <p14:creationId xmlns:p14="http://schemas.microsoft.com/office/powerpoint/2010/main" val="531377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Hopelijk zijn leerlingen</a:t>
            </a:r>
            <a:r>
              <a:rPr lang="nl-NL" baseline="0" dirty="0" smtClean="0"/>
              <a:t> hier zo’n beetje</a:t>
            </a:r>
          </a:p>
          <a:p>
            <a:endParaRPr lang="nl-NL" baseline="0" dirty="0" smtClean="0"/>
          </a:p>
          <a:p>
            <a:r>
              <a:rPr lang="nl-NL" baseline="0" dirty="0" smtClean="0"/>
              <a:t>Studieprogramma’s bekijken en vergelijken</a:t>
            </a:r>
          </a:p>
          <a:p>
            <a:endParaRPr lang="nl-NL" baseline="0" dirty="0" smtClean="0"/>
          </a:p>
          <a:p>
            <a:r>
              <a:rPr lang="nl-NL" baseline="0" dirty="0" smtClean="0"/>
              <a:t>Meelopen</a:t>
            </a:r>
          </a:p>
          <a:p>
            <a:r>
              <a:rPr lang="nl-NL" baseline="0" dirty="0" err="1" smtClean="0"/>
              <a:t>Proefstuderen</a:t>
            </a:r>
            <a:r>
              <a:rPr lang="nl-NL" baseline="0" dirty="0" smtClean="0"/>
              <a:t> (al dan niet online, zie verderop)</a:t>
            </a:r>
          </a:p>
          <a:p>
            <a:endParaRPr lang="nl-NL" baseline="0" dirty="0" smtClean="0"/>
          </a:p>
          <a:p>
            <a:r>
              <a:rPr lang="nl-NL" baseline="0" dirty="0" smtClean="0"/>
              <a:t>Let op, meestal eist een opleiding dat je eerst een algemene open dag bezocht hebt (dit </a:t>
            </a:r>
            <a:r>
              <a:rPr lang="nl-NL" baseline="0" dirty="0" err="1" smtClean="0"/>
              <a:t>ivm</a:t>
            </a:r>
            <a:r>
              <a:rPr lang="nl-NL" baseline="0" dirty="0" smtClean="0"/>
              <a:t> organisatorische belasting)</a:t>
            </a:r>
            <a:endParaRPr lang="nl-NL" dirty="0"/>
          </a:p>
        </p:txBody>
      </p:sp>
      <p:sp>
        <p:nvSpPr>
          <p:cNvPr id="4" name="Tijdelijke aanduiding voor dianummer 3"/>
          <p:cNvSpPr>
            <a:spLocks noGrp="1"/>
          </p:cNvSpPr>
          <p:nvPr>
            <p:ph type="sldNum" sz="quarter" idx="10"/>
          </p:nvPr>
        </p:nvSpPr>
        <p:spPr/>
        <p:txBody>
          <a:bodyPr/>
          <a:lstStyle/>
          <a:p>
            <a:fld id="{E6235982-C1CB-484A-BDC7-049149AAA43E}" type="slidenum">
              <a:rPr lang="nl-NL" smtClean="0"/>
              <a:t>6</a:t>
            </a:fld>
            <a:endParaRPr lang="nl-NL"/>
          </a:p>
        </p:txBody>
      </p:sp>
    </p:spTree>
    <p:extLst>
      <p:ext uri="{BB962C8B-B14F-4D97-AF65-F5344CB8AC3E}">
        <p14:creationId xmlns:p14="http://schemas.microsoft.com/office/powerpoint/2010/main" val="3843034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Vaak al in het</a:t>
            </a:r>
            <a:r>
              <a:rPr lang="nl-NL" baseline="0" dirty="0" smtClean="0"/>
              <a:t> najaar van klas 6 </a:t>
            </a:r>
            <a:r>
              <a:rPr lang="nl-NL" baseline="0" dirty="0" err="1" smtClean="0"/>
              <a:t>ivm</a:t>
            </a:r>
            <a:r>
              <a:rPr lang="nl-NL" baseline="0" dirty="0" smtClean="0"/>
              <a:t> deadlines</a:t>
            </a:r>
          </a:p>
          <a:p>
            <a:endParaRPr lang="nl-NL" baseline="0" dirty="0" smtClean="0"/>
          </a:p>
          <a:p>
            <a:r>
              <a:rPr lang="nl-NL" baseline="0" dirty="0" smtClean="0"/>
              <a:t>Let op: voor het buitenland moet je al eerder zijn!</a:t>
            </a:r>
          </a:p>
          <a:p>
            <a:endParaRPr lang="nl-NL" baseline="0" dirty="0" smtClean="0"/>
          </a:p>
          <a:p>
            <a:r>
              <a:rPr lang="nl-NL" baseline="0" dirty="0" smtClean="0"/>
              <a:t>Rol ouders: blijf kritische vragen stellen. Hakt uw kind de knoop door op basis van de goede motieven?</a:t>
            </a:r>
          </a:p>
        </p:txBody>
      </p:sp>
      <p:sp>
        <p:nvSpPr>
          <p:cNvPr id="4" name="Tijdelijke aanduiding voor dianummer 3"/>
          <p:cNvSpPr>
            <a:spLocks noGrp="1"/>
          </p:cNvSpPr>
          <p:nvPr>
            <p:ph type="sldNum" sz="quarter" idx="10"/>
          </p:nvPr>
        </p:nvSpPr>
        <p:spPr/>
        <p:txBody>
          <a:bodyPr/>
          <a:lstStyle/>
          <a:p>
            <a:fld id="{E6235982-C1CB-484A-BDC7-049149AAA43E}" type="slidenum">
              <a:rPr lang="nl-NL" smtClean="0"/>
              <a:t>7</a:t>
            </a:fld>
            <a:endParaRPr lang="nl-NL"/>
          </a:p>
        </p:txBody>
      </p:sp>
    </p:spTree>
    <p:extLst>
      <p:ext uri="{BB962C8B-B14F-4D97-AF65-F5344CB8AC3E}">
        <p14:creationId xmlns:p14="http://schemas.microsoft.com/office/powerpoint/2010/main" val="1647320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PRATEN! Ouders erg belangrijk</a:t>
            </a:r>
            <a:endParaRPr lang="nl-NL" dirty="0"/>
          </a:p>
        </p:txBody>
      </p:sp>
      <p:sp>
        <p:nvSpPr>
          <p:cNvPr id="4" name="Tijdelijke aanduiding voor dianummer 3"/>
          <p:cNvSpPr>
            <a:spLocks noGrp="1"/>
          </p:cNvSpPr>
          <p:nvPr>
            <p:ph type="sldNum" sz="quarter" idx="10"/>
          </p:nvPr>
        </p:nvSpPr>
        <p:spPr/>
        <p:txBody>
          <a:bodyPr/>
          <a:lstStyle/>
          <a:p>
            <a:fld id="{E6235982-C1CB-484A-BDC7-049149AAA43E}" type="slidenum">
              <a:rPr lang="nl-NL" smtClean="0"/>
              <a:t>8</a:t>
            </a:fld>
            <a:endParaRPr lang="nl-NL"/>
          </a:p>
        </p:txBody>
      </p:sp>
    </p:spTree>
    <p:extLst>
      <p:ext uri="{BB962C8B-B14F-4D97-AF65-F5344CB8AC3E}">
        <p14:creationId xmlns:p14="http://schemas.microsoft.com/office/powerpoint/2010/main" val="1276830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Veel</a:t>
            </a:r>
            <a:r>
              <a:rPr lang="nl-NL" baseline="0" dirty="0" smtClean="0"/>
              <a:t> feitelijke info te vinden</a:t>
            </a:r>
          </a:p>
          <a:p>
            <a:r>
              <a:rPr lang="nl-NL" baseline="0" dirty="0" smtClean="0"/>
              <a:t>Onze eigen site heeft veel links</a:t>
            </a:r>
          </a:p>
          <a:p>
            <a:r>
              <a:rPr lang="nl-NL" baseline="0" dirty="0" smtClean="0"/>
              <a:t>Wij hebben op school geen tests, maar er zijn online verschillende testjes te vinden. Met korrel zout nemen.</a:t>
            </a:r>
          </a:p>
        </p:txBody>
      </p:sp>
      <p:sp>
        <p:nvSpPr>
          <p:cNvPr id="4" name="Tijdelijke aanduiding voor dianummer 3"/>
          <p:cNvSpPr>
            <a:spLocks noGrp="1"/>
          </p:cNvSpPr>
          <p:nvPr>
            <p:ph type="sldNum" sz="quarter" idx="10"/>
          </p:nvPr>
        </p:nvSpPr>
        <p:spPr/>
        <p:txBody>
          <a:bodyPr/>
          <a:lstStyle/>
          <a:p>
            <a:fld id="{E6235982-C1CB-484A-BDC7-049149AAA43E}" type="slidenum">
              <a:rPr lang="nl-NL" smtClean="0"/>
              <a:t>9</a:t>
            </a:fld>
            <a:endParaRPr lang="nl-NL"/>
          </a:p>
        </p:txBody>
      </p:sp>
    </p:spTree>
    <p:extLst>
      <p:ext uri="{BB962C8B-B14F-4D97-AF65-F5344CB8AC3E}">
        <p14:creationId xmlns:p14="http://schemas.microsoft.com/office/powerpoint/2010/main" val="429848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5A069CB8-F204-4D06-B913-C5A26A89888A}" type="datetimeFigureOut">
              <a:rPr lang="en-US" dirty="0"/>
              <a:t>3/6/2018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50B6E300-0A13-4A81-945A-7333C271A069}" type="datetimeFigureOut">
              <a:rPr lang="en-US" dirty="0"/>
              <a:t>3/6/2018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34671962-1EA4-46E7-BCB0-F36CE46D1A59}" type="datetimeFigureOut">
              <a:rPr lang="en-US" dirty="0"/>
              <a:t>3/6/2018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D30BB376-B19C-488D-ABEB-03C7E6E9E3E0}" type="datetimeFigureOut">
              <a:rPr lang="en-US" dirty="0"/>
              <a:t>3/6/2018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9637A9-119A-49DA-BD12-AAC58B377D80}"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nl-NL" smtClean="0"/>
              <a:t>Klik om de stijl te bewerken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486F077B-A50F-4D64-8574-E2D6A98A5553}" type="datetimeFigureOut">
              <a:rPr lang="en-US" dirty="0"/>
              <a:t>3/6/2018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nl-NL" smtClean="0"/>
              <a:t>Klik om de stijl te bewerken</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7D9E2A62-1983-43A1-A163-D8AA46534C80}" type="datetimeFigureOut">
              <a:rPr lang="en-US" dirty="0"/>
              <a:t>3/6/2018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nl-NL" smtClean="0"/>
              <a:t>Klik om de stijl te bewerken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1097280" y="2582334"/>
            <a:ext cx="4937760" cy="3378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6217920" y="2582334"/>
            <a:ext cx="4937760" cy="3378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898F3E3B-34E3-4345-B2A1-994B83598A9C}" type="datetimeFigureOut">
              <a:rPr lang="en-US" dirty="0"/>
              <a:t>3/6/2018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FD816C96-82A1-4D77-8ADA-627AC6FE3D65}" type="datetimeFigureOut">
              <a:rPr lang="en-US" dirty="0"/>
              <a:t>3/6/2018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102C1E-28F2-47E9-802D-339E64E2F920}" type="datetimeFigureOut">
              <a:rPr lang="en-US" dirty="0"/>
              <a:t>3/6/2018</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nl-NL" smtClean="0"/>
              <a:t>Klik om de stijl te bewerken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4271A48-F18A-45B3-BC05-1E27DA3F88AF}" type="datetimeFigureOut">
              <a:rPr lang="en-US" dirty="0"/>
              <a:t>3/6/2018</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65B747F8-9654-4282-85D2-65F41AAE7A75}" type="datetimeFigureOut">
              <a:rPr lang="en-US" dirty="0"/>
              <a:t>3/6/2018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nl-NL" smtClean="0"/>
              <a:t>Klik om de stijl te bewerken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DC5B261-8843-42D1-AAFC-05E20E2D9B97}" type="datetimeFigureOut">
              <a:rPr lang="en-US" dirty="0"/>
              <a:t>3/6/2018</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‹nr.›</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nl-NL" sz="19900" dirty="0" smtClean="0"/>
              <a:t>LOB</a:t>
            </a:r>
            <a:endParaRPr lang="nl-NL" sz="19900" dirty="0"/>
          </a:p>
        </p:txBody>
      </p:sp>
      <p:sp>
        <p:nvSpPr>
          <p:cNvPr id="3" name="Ondertitel 2"/>
          <p:cNvSpPr>
            <a:spLocks noGrp="1"/>
          </p:cNvSpPr>
          <p:nvPr>
            <p:ph type="subTitle" idx="1"/>
          </p:nvPr>
        </p:nvSpPr>
        <p:spPr/>
        <p:txBody>
          <a:bodyPr/>
          <a:lstStyle/>
          <a:p>
            <a:r>
              <a:rPr lang="nl-NL" sz="4000" dirty="0"/>
              <a:t>Loopbaanoriëntatie en </a:t>
            </a:r>
            <a:r>
              <a:rPr lang="nl-NL" sz="4000" dirty="0" smtClean="0"/>
              <a:t>-</a:t>
            </a:r>
            <a:r>
              <a:rPr lang="nl-NL" sz="4000" dirty="0"/>
              <a:t>begeleiding</a:t>
            </a:r>
          </a:p>
          <a:p>
            <a:endParaRPr lang="nl-NL" dirty="0"/>
          </a:p>
        </p:txBody>
      </p:sp>
    </p:spTree>
    <p:extLst>
      <p:ext uri="{BB962C8B-B14F-4D97-AF65-F5344CB8AC3E}">
        <p14:creationId xmlns:p14="http://schemas.microsoft.com/office/powerpoint/2010/main" val="4157219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8800" cap="small" dirty="0" smtClean="0"/>
              <a:t>Ervaringen opdoen</a:t>
            </a:r>
            <a:endParaRPr lang="nl-NL" sz="8800" cap="small" dirty="0"/>
          </a:p>
        </p:txBody>
      </p:sp>
      <p:pic>
        <p:nvPicPr>
          <p:cNvPr id="5" name="Tijdelijke aanduiding voor inhoud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68747" y="1846263"/>
            <a:ext cx="5114831" cy="4022725"/>
          </a:xfrm>
        </p:spPr>
      </p:pic>
    </p:spTree>
    <p:extLst>
      <p:ext uri="{BB962C8B-B14F-4D97-AF65-F5344CB8AC3E}">
        <p14:creationId xmlns:p14="http://schemas.microsoft.com/office/powerpoint/2010/main" val="1221559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8800" dirty="0" smtClean="0"/>
              <a:t>Open dagen</a:t>
            </a:r>
            <a:endParaRPr lang="nl-NL" sz="8800" dirty="0"/>
          </a:p>
        </p:txBody>
      </p:sp>
      <p:pic>
        <p:nvPicPr>
          <p:cNvPr id="5" name="Tijdelijke aanduiding voor inhoud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16513" y="2847975"/>
            <a:ext cx="2019300" cy="2019300"/>
          </a:xfrm>
        </p:spPr>
      </p:pic>
    </p:spTree>
    <p:extLst>
      <p:ext uri="{BB962C8B-B14F-4D97-AF65-F5344CB8AC3E}">
        <p14:creationId xmlns:p14="http://schemas.microsoft.com/office/powerpoint/2010/main" val="3842544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8800" dirty="0" smtClean="0"/>
              <a:t>Online </a:t>
            </a:r>
            <a:r>
              <a:rPr lang="nl-NL" sz="8800" dirty="0" err="1" smtClean="0"/>
              <a:t>proefstuderen</a:t>
            </a:r>
            <a:endParaRPr lang="nl-NL" sz="8800" dirty="0"/>
          </a:p>
        </p:txBody>
      </p:sp>
      <p:pic>
        <p:nvPicPr>
          <p:cNvPr id="5" name="Tijdelijke aanduiding voor inhoud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00708" y="2059206"/>
            <a:ext cx="6851544" cy="4022725"/>
          </a:xfrm>
        </p:spPr>
      </p:pic>
    </p:spTree>
    <p:extLst>
      <p:ext uri="{BB962C8B-B14F-4D97-AF65-F5344CB8AC3E}">
        <p14:creationId xmlns:p14="http://schemas.microsoft.com/office/powerpoint/2010/main" val="4139064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8800" dirty="0" smtClean="0"/>
              <a:t>Meelopen</a:t>
            </a:r>
            <a:endParaRPr lang="nl-NL" sz="8800" dirty="0"/>
          </a:p>
        </p:txBody>
      </p:sp>
      <p:pic>
        <p:nvPicPr>
          <p:cNvPr id="5" name="Tijdelijke aanduiding voor inhoud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10592" y="1846263"/>
            <a:ext cx="6031142" cy="4022725"/>
          </a:xfrm>
        </p:spPr>
      </p:pic>
    </p:spTree>
    <p:extLst>
      <p:ext uri="{BB962C8B-B14F-4D97-AF65-F5344CB8AC3E}">
        <p14:creationId xmlns:p14="http://schemas.microsoft.com/office/powerpoint/2010/main" val="1128902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8800" cap="small" dirty="0" smtClean="0"/>
              <a:t>Verlof aanvragen</a:t>
            </a:r>
            <a:endParaRPr lang="nl-NL" sz="8800" cap="small" dirty="0"/>
          </a:p>
        </p:txBody>
      </p:sp>
      <p:sp>
        <p:nvSpPr>
          <p:cNvPr id="3" name="Tijdelijke aanduiding voor inhoud 2"/>
          <p:cNvSpPr>
            <a:spLocks noGrp="1"/>
          </p:cNvSpPr>
          <p:nvPr>
            <p:ph idx="1"/>
          </p:nvPr>
        </p:nvSpPr>
        <p:spPr>
          <a:xfrm>
            <a:off x="1092270" y="2271619"/>
            <a:ext cx="10058400" cy="4023360"/>
          </a:xfrm>
        </p:spPr>
        <p:txBody>
          <a:bodyPr>
            <a:normAutofit/>
          </a:bodyPr>
          <a:lstStyle/>
          <a:p>
            <a:pPr marL="0" indent="0" algn="ctr">
              <a:buNone/>
            </a:pPr>
            <a:r>
              <a:rPr lang="nl-NL" sz="6000" b="1" dirty="0" smtClean="0"/>
              <a:t>verlofbriefje</a:t>
            </a:r>
          </a:p>
          <a:p>
            <a:pPr marL="0" indent="0" algn="ctr">
              <a:buNone/>
            </a:pPr>
            <a:r>
              <a:rPr lang="nl-NL" sz="6000" b="1" dirty="0" smtClean="0"/>
              <a:t>uiterlijk 2 werkdagen </a:t>
            </a:r>
          </a:p>
          <a:p>
            <a:pPr marL="0" indent="0" algn="ctr">
              <a:buNone/>
            </a:pPr>
            <a:r>
              <a:rPr lang="nl-NL" sz="6000" b="1" dirty="0" smtClean="0"/>
              <a:t>voor de activiteit </a:t>
            </a:r>
          </a:p>
          <a:p>
            <a:pPr marL="0" indent="0" algn="ctr">
              <a:buNone/>
            </a:pPr>
            <a:r>
              <a:rPr lang="nl-NL" sz="6000" b="1" dirty="0" smtClean="0"/>
              <a:t>ondertekend inleveren</a:t>
            </a:r>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614" y="2271619"/>
            <a:ext cx="3781816" cy="3781816"/>
          </a:xfrm>
          <a:prstGeom prst="rect">
            <a:avLst/>
          </a:prstGeom>
        </p:spPr>
      </p:pic>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6046" y="2271619"/>
            <a:ext cx="3781816" cy="3781816"/>
          </a:xfrm>
          <a:prstGeom prst="rect">
            <a:avLst/>
          </a:prstGeom>
        </p:spPr>
      </p:pic>
    </p:spTree>
    <p:extLst>
      <p:ext uri="{BB962C8B-B14F-4D97-AF65-F5344CB8AC3E}">
        <p14:creationId xmlns:p14="http://schemas.microsoft.com/office/powerpoint/2010/main" val="61284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8800" cap="small" dirty="0" smtClean="0"/>
              <a:t>Aanmeldprocedure</a:t>
            </a:r>
            <a:endParaRPr lang="nl-NL" sz="8800" cap="small" dirty="0"/>
          </a:p>
        </p:txBody>
      </p:sp>
      <p:sp>
        <p:nvSpPr>
          <p:cNvPr id="3" name="Tijdelijke aanduiding voor inhoud 2"/>
          <p:cNvSpPr>
            <a:spLocks noGrp="1"/>
          </p:cNvSpPr>
          <p:nvPr>
            <p:ph idx="1"/>
          </p:nvPr>
        </p:nvSpPr>
        <p:spPr>
          <a:xfrm>
            <a:off x="4664692" y="2171411"/>
            <a:ext cx="6490988" cy="4023360"/>
          </a:xfrm>
        </p:spPr>
        <p:txBody>
          <a:bodyPr>
            <a:normAutofit/>
          </a:bodyPr>
          <a:lstStyle/>
          <a:p>
            <a:pPr marL="0" indent="0" algn="r">
              <a:buNone/>
            </a:pPr>
            <a:r>
              <a:rPr lang="nl-NL" sz="6000" dirty="0" err="1" smtClean="0"/>
              <a:t>numerus</a:t>
            </a:r>
            <a:r>
              <a:rPr lang="nl-NL" sz="6000" dirty="0" smtClean="0"/>
              <a:t> fixus:</a:t>
            </a:r>
          </a:p>
          <a:p>
            <a:pPr marL="0" indent="0" algn="r">
              <a:buNone/>
            </a:pPr>
            <a:r>
              <a:rPr lang="nl-NL" sz="6000" dirty="0" smtClean="0"/>
              <a:t>15 januari</a:t>
            </a:r>
          </a:p>
          <a:p>
            <a:pPr marL="0" indent="0">
              <a:buNone/>
            </a:pPr>
            <a:endParaRPr lang="nl-NL" sz="6000" dirty="0" smtClean="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1661" y="1885501"/>
            <a:ext cx="2926080" cy="4139184"/>
          </a:xfrm>
          <a:prstGeom prst="rect">
            <a:avLst/>
          </a:prstGeom>
        </p:spPr>
      </p:pic>
    </p:spTree>
    <p:extLst>
      <p:ext uri="{BB962C8B-B14F-4D97-AF65-F5344CB8AC3E}">
        <p14:creationId xmlns:p14="http://schemas.microsoft.com/office/powerpoint/2010/main" val="2652335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8800" cap="small" dirty="0" smtClean="0"/>
              <a:t>Aanmeldprocedure</a:t>
            </a:r>
            <a:endParaRPr lang="nl-NL" sz="8800" cap="small" dirty="0"/>
          </a:p>
        </p:txBody>
      </p:sp>
      <p:sp>
        <p:nvSpPr>
          <p:cNvPr id="3" name="Tijdelijke aanduiding voor inhoud 2"/>
          <p:cNvSpPr>
            <a:spLocks noGrp="1"/>
          </p:cNvSpPr>
          <p:nvPr>
            <p:ph idx="1"/>
          </p:nvPr>
        </p:nvSpPr>
        <p:spPr>
          <a:xfrm>
            <a:off x="4709786" y="2271619"/>
            <a:ext cx="6440884" cy="4023360"/>
          </a:xfrm>
        </p:spPr>
        <p:txBody>
          <a:bodyPr>
            <a:normAutofit/>
          </a:bodyPr>
          <a:lstStyle/>
          <a:p>
            <a:pPr marL="0" indent="0" algn="r">
              <a:buNone/>
            </a:pPr>
            <a:r>
              <a:rPr lang="nl-NL" sz="6000" dirty="0" smtClean="0"/>
              <a:t>zonder selectie:</a:t>
            </a:r>
          </a:p>
          <a:p>
            <a:pPr marL="0" indent="0" algn="r">
              <a:buNone/>
            </a:pPr>
            <a:r>
              <a:rPr lang="nl-NL" sz="6000" dirty="0" smtClean="0"/>
              <a:t>1 mei</a:t>
            </a:r>
          </a:p>
          <a:p>
            <a:pPr marL="0" indent="0">
              <a:buNone/>
            </a:pPr>
            <a:endParaRPr lang="nl-NL" sz="6000" dirty="0" smtClean="0"/>
          </a:p>
        </p:txBody>
      </p:sp>
      <p:pic>
        <p:nvPicPr>
          <p:cNvPr id="5" name="Afbeelding 4"/>
          <p:cNvPicPr>
            <a:picLocks noChangeAspect="1"/>
          </p:cNvPicPr>
          <p:nvPr/>
        </p:nvPicPr>
        <p:blipFill rotWithShape="1">
          <a:blip r:embed="rId3">
            <a:extLst>
              <a:ext uri="{28A0092B-C50C-407E-A947-70E740481C1C}">
                <a14:useLocalDpi xmlns:a14="http://schemas.microsoft.com/office/drawing/2010/main" val="0"/>
              </a:ext>
            </a:extLst>
          </a:blip>
          <a:srcRect b="30024"/>
          <a:stretch/>
        </p:blipFill>
        <p:spPr>
          <a:xfrm>
            <a:off x="1899579" y="2271619"/>
            <a:ext cx="2964685" cy="2957638"/>
          </a:xfrm>
          <a:prstGeom prst="rect">
            <a:avLst/>
          </a:prstGeom>
        </p:spPr>
      </p:pic>
    </p:spTree>
    <p:extLst>
      <p:ext uri="{BB962C8B-B14F-4D97-AF65-F5344CB8AC3E}">
        <p14:creationId xmlns:p14="http://schemas.microsoft.com/office/powerpoint/2010/main" val="37986606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8800" cap="small" dirty="0" smtClean="0"/>
              <a:t>Decentrale selectie</a:t>
            </a:r>
            <a:endParaRPr lang="nl-NL" sz="8800" cap="small" dirty="0"/>
          </a:p>
        </p:txBody>
      </p:sp>
      <p:pic>
        <p:nvPicPr>
          <p:cNvPr id="5" name="Tijdelijke aanduiding voor inhoud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46258" y="1846263"/>
            <a:ext cx="5759810" cy="4022725"/>
          </a:xfrm>
        </p:spPr>
      </p:pic>
      <p:sp>
        <p:nvSpPr>
          <p:cNvPr id="6" name="Verbodssymbool 5"/>
          <p:cNvSpPr/>
          <p:nvPr/>
        </p:nvSpPr>
        <p:spPr>
          <a:xfrm>
            <a:off x="3569918" y="1607324"/>
            <a:ext cx="4797323" cy="4500602"/>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3256246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8800" dirty="0" smtClean="0"/>
              <a:t>Cijferlijst </a:t>
            </a:r>
            <a:r>
              <a:rPr lang="nl-NL" sz="8800" dirty="0"/>
              <a:t>klas 5</a:t>
            </a:r>
            <a:endParaRPr lang="nl-NL" sz="8800" cap="small" dirty="0"/>
          </a:p>
        </p:txBody>
      </p:sp>
      <p:sp>
        <p:nvSpPr>
          <p:cNvPr id="3" name="Tijdelijke aanduiding voor inhoud 2"/>
          <p:cNvSpPr>
            <a:spLocks noGrp="1"/>
          </p:cNvSpPr>
          <p:nvPr>
            <p:ph idx="1"/>
          </p:nvPr>
        </p:nvSpPr>
        <p:spPr>
          <a:xfrm>
            <a:off x="1092270" y="2271619"/>
            <a:ext cx="10058400" cy="4023360"/>
          </a:xfrm>
        </p:spPr>
        <p:txBody>
          <a:bodyPr>
            <a:normAutofit/>
          </a:bodyPr>
          <a:lstStyle/>
          <a:p>
            <a:pPr marL="0" indent="0">
              <a:buNone/>
            </a:pPr>
            <a:endParaRPr lang="nl-NL" sz="6000" dirty="0" smtClean="0"/>
          </a:p>
          <a:p>
            <a:pPr marL="0" indent="0">
              <a:buNone/>
            </a:pPr>
            <a:endParaRPr lang="nl-NL" sz="6000" dirty="0" smtClean="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0494" y="1837568"/>
            <a:ext cx="3041952" cy="4375341"/>
          </a:xfrm>
          <a:prstGeom prst="rect">
            <a:avLst/>
          </a:prstGeom>
        </p:spPr>
      </p:pic>
    </p:spTree>
    <p:extLst>
      <p:ext uri="{BB962C8B-B14F-4D97-AF65-F5344CB8AC3E}">
        <p14:creationId xmlns:p14="http://schemas.microsoft.com/office/powerpoint/2010/main" val="1600866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8800" dirty="0" smtClean="0"/>
              <a:t>Eigen criteria</a:t>
            </a:r>
            <a:endParaRPr lang="nl-NL" sz="8800" cap="small" dirty="0"/>
          </a:p>
        </p:txBody>
      </p:sp>
      <p:sp>
        <p:nvSpPr>
          <p:cNvPr id="3" name="Tijdelijke aanduiding voor inhoud 2"/>
          <p:cNvSpPr>
            <a:spLocks noGrp="1"/>
          </p:cNvSpPr>
          <p:nvPr>
            <p:ph idx="1"/>
          </p:nvPr>
        </p:nvSpPr>
        <p:spPr>
          <a:xfrm>
            <a:off x="1092270" y="2271619"/>
            <a:ext cx="10058400" cy="4023360"/>
          </a:xfrm>
        </p:spPr>
        <p:txBody>
          <a:bodyPr>
            <a:normAutofit/>
          </a:bodyPr>
          <a:lstStyle/>
          <a:p>
            <a:pPr marL="0" indent="0">
              <a:buNone/>
            </a:pPr>
            <a:endParaRPr lang="nl-NL" sz="6000" dirty="0" smtClean="0"/>
          </a:p>
          <a:p>
            <a:pPr marL="0" indent="0">
              <a:buNone/>
            </a:pPr>
            <a:endParaRPr lang="nl-NL" sz="6000" dirty="0" smtClean="0"/>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864" y="1749886"/>
            <a:ext cx="2857500" cy="2143125"/>
          </a:xfrm>
          <a:prstGeom prst="rect">
            <a:avLst/>
          </a:prstGeom>
        </p:spPr>
      </p:pic>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9770" y="1737360"/>
            <a:ext cx="3976006" cy="2413550"/>
          </a:xfrm>
          <a:prstGeom prst="rect">
            <a:avLst/>
          </a:prstGeom>
        </p:spPr>
      </p:pic>
      <p:pic>
        <p:nvPicPr>
          <p:cNvPr id="7" name="Afbeelding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18340" y="1749886"/>
            <a:ext cx="2239766" cy="2239766"/>
          </a:xfrm>
          <a:prstGeom prst="rect">
            <a:avLst/>
          </a:prstGeom>
        </p:spPr>
      </p:pic>
      <p:pic>
        <p:nvPicPr>
          <p:cNvPr id="8" name="Afbeelding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00614" y="3952219"/>
            <a:ext cx="2360868" cy="2360868"/>
          </a:xfrm>
          <a:prstGeom prst="rect">
            <a:avLst/>
          </a:prstGeom>
        </p:spPr>
      </p:pic>
      <p:pic>
        <p:nvPicPr>
          <p:cNvPr id="9" name="Afbeelding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69721" y="4002178"/>
            <a:ext cx="2939864" cy="2204898"/>
          </a:xfrm>
          <a:prstGeom prst="rect">
            <a:avLst/>
          </a:prstGeom>
        </p:spPr>
      </p:pic>
    </p:spTree>
    <p:extLst>
      <p:ext uri="{BB962C8B-B14F-4D97-AF65-F5344CB8AC3E}">
        <p14:creationId xmlns:p14="http://schemas.microsoft.com/office/powerpoint/2010/main" val="954949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7200" cap="small" dirty="0" smtClean="0"/>
              <a:t>Vaardigheden &amp; interesses</a:t>
            </a:r>
            <a:endParaRPr lang="nl-NL" sz="7200" cap="small" dirty="0"/>
          </a:p>
        </p:txBody>
      </p:sp>
      <p:pic>
        <p:nvPicPr>
          <p:cNvPr id="20" name="Tijdelijke aanduiding voor inhoud 1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76149" y="1830027"/>
            <a:ext cx="3900661" cy="3867464"/>
          </a:xfrm>
        </p:spPr>
      </p:pic>
    </p:spTree>
    <p:extLst>
      <p:ext uri="{BB962C8B-B14F-4D97-AF65-F5344CB8AC3E}">
        <p14:creationId xmlns:p14="http://schemas.microsoft.com/office/powerpoint/2010/main" val="42494202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8800" cap="small" dirty="0" smtClean="0"/>
              <a:t>Matching</a:t>
            </a:r>
            <a:endParaRPr lang="nl-NL" sz="8800" cap="small" dirty="0"/>
          </a:p>
        </p:txBody>
      </p:sp>
      <p:pic>
        <p:nvPicPr>
          <p:cNvPr id="4" name="Tijdelijke aanduiding voor inhou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67377" y="2618397"/>
            <a:ext cx="7918206" cy="2454644"/>
          </a:xfrm>
        </p:spPr>
      </p:pic>
    </p:spTree>
    <p:extLst>
      <p:ext uri="{BB962C8B-B14F-4D97-AF65-F5344CB8AC3E}">
        <p14:creationId xmlns:p14="http://schemas.microsoft.com/office/powerpoint/2010/main" val="5667022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8800" cap="small" dirty="0" smtClean="0"/>
              <a:t>Tussenjaar</a:t>
            </a:r>
            <a:endParaRPr lang="nl-NL" sz="8800" cap="small" dirty="0"/>
          </a:p>
        </p:txBody>
      </p:sp>
      <p:pic>
        <p:nvPicPr>
          <p:cNvPr id="5" name="Tijdelijke aanduiding voor inhoud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54288" y="2190750"/>
            <a:ext cx="7143750" cy="3333750"/>
          </a:xfrm>
        </p:spPr>
      </p:pic>
    </p:spTree>
    <p:extLst>
      <p:ext uri="{BB962C8B-B14F-4D97-AF65-F5344CB8AC3E}">
        <p14:creationId xmlns:p14="http://schemas.microsoft.com/office/powerpoint/2010/main" val="30384280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8800" cap="small" dirty="0" smtClean="0"/>
              <a:t>Relativeren</a:t>
            </a:r>
            <a:endParaRPr lang="nl-NL" sz="8800" cap="small" dirty="0"/>
          </a:p>
        </p:txBody>
      </p:sp>
      <p:pic>
        <p:nvPicPr>
          <p:cNvPr id="6" name="Tijdelijke aanduiding voor inhoud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25247" y="1876754"/>
            <a:ext cx="7202466" cy="4318666"/>
          </a:xfrm>
        </p:spPr>
      </p:pic>
    </p:spTree>
    <p:extLst>
      <p:ext uri="{BB962C8B-B14F-4D97-AF65-F5344CB8AC3E}">
        <p14:creationId xmlns:p14="http://schemas.microsoft.com/office/powerpoint/2010/main" val="123858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8800" cap="small" dirty="0" smtClean="0"/>
              <a:t>Het studiekeuzeproces</a:t>
            </a:r>
            <a:endParaRPr lang="nl-NL" sz="8800" cap="small" dirty="0"/>
          </a:p>
        </p:txBody>
      </p:sp>
      <p:pic>
        <p:nvPicPr>
          <p:cNvPr id="18" name="Tijdelijke aanduiding voor inhoud 1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71272" y="2433536"/>
            <a:ext cx="3310416" cy="3096380"/>
          </a:xfrm>
        </p:spPr>
      </p:pic>
    </p:spTree>
    <p:extLst>
      <p:ext uri="{BB962C8B-B14F-4D97-AF65-F5344CB8AC3E}">
        <p14:creationId xmlns:p14="http://schemas.microsoft.com/office/powerpoint/2010/main" val="1401823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8800" dirty="0" smtClean="0"/>
              <a:t>Oriënteren</a:t>
            </a:r>
            <a:endParaRPr lang="nl-NL" sz="8800" dirty="0"/>
          </a:p>
        </p:txBody>
      </p:sp>
      <p:pic>
        <p:nvPicPr>
          <p:cNvPr id="8" name="Tijdelijke aanduiding voor inhoud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07549" y="2263775"/>
            <a:ext cx="4011852" cy="4022725"/>
          </a:xfrm>
          <a:prstGeom prst="rect">
            <a:avLst/>
          </a:prstGeom>
        </p:spPr>
      </p:pic>
    </p:spTree>
    <p:extLst>
      <p:ext uri="{BB962C8B-B14F-4D97-AF65-F5344CB8AC3E}">
        <p14:creationId xmlns:p14="http://schemas.microsoft.com/office/powerpoint/2010/main" val="1192543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8800" dirty="0" smtClean="0"/>
              <a:t>Verkennen</a:t>
            </a:r>
            <a:endParaRPr lang="nl-NL" sz="8800" dirty="0"/>
          </a:p>
        </p:txBody>
      </p:sp>
      <p:pic>
        <p:nvPicPr>
          <p:cNvPr id="9" name="Tijdelijke aanduiding voor inhoud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14800" y="1846263"/>
            <a:ext cx="4022725" cy="4022725"/>
          </a:xfrm>
          <a:prstGeom prst="rect">
            <a:avLst/>
          </a:prstGeom>
        </p:spPr>
      </p:pic>
    </p:spTree>
    <p:extLst>
      <p:ext uri="{BB962C8B-B14F-4D97-AF65-F5344CB8AC3E}">
        <p14:creationId xmlns:p14="http://schemas.microsoft.com/office/powerpoint/2010/main" val="2251541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8800" dirty="0" smtClean="0"/>
              <a:t>Verdiepen</a:t>
            </a:r>
            <a:endParaRPr lang="nl-NL" sz="8800" dirty="0"/>
          </a:p>
        </p:txBody>
      </p:sp>
      <p:pic>
        <p:nvPicPr>
          <p:cNvPr id="5" name="Tijdelijke aanduiding voor inhoud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743351" y="1846263"/>
            <a:ext cx="2765623" cy="4022725"/>
          </a:xfrm>
          <a:prstGeom prst="rect">
            <a:avLst/>
          </a:prstGeom>
        </p:spPr>
      </p:pic>
    </p:spTree>
    <p:extLst>
      <p:ext uri="{BB962C8B-B14F-4D97-AF65-F5344CB8AC3E}">
        <p14:creationId xmlns:p14="http://schemas.microsoft.com/office/powerpoint/2010/main" val="3566737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8800" dirty="0" smtClean="0"/>
              <a:t>Knoop doorhakken</a:t>
            </a:r>
            <a:endParaRPr lang="nl-NL" sz="8800" dirty="0"/>
          </a:p>
        </p:txBody>
      </p:sp>
      <p:pic>
        <p:nvPicPr>
          <p:cNvPr id="8" name="Tijdelijke aanduiding voor inhoud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78400" y="1966913"/>
            <a:ext cx="2295525" cy="3781425"/>
          </a:xfrm>
          <a:prstGeom prst="rect">
            <a:avLst/>
          </a:prstGeom>
        </p:spPr>
      </p:pic>
    </p:spTree>
    <p:extLst>
      <p:ext uri="{BB962C8B-B14F-4D97-AF65-F5344CB8AC3E}">
        <p14:creationId xmlns:p14="http://schemas.microsoft.com/office/powerpoint/2010/main" val="1141095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8800" cap="small" dirty="0" smtClean="0"/>
              <a:t>Hulpmiddelen</a:t>
            </a:r>
            <a:endParaRPr lang="nl-NL" sz="8800" cap="small" dirty="0"/>
          </a:p>
        </p:txBody>
      </p:sp>
      <p:pic>
        <p:nvPicPr>
          <p:cNvPr id="7" name="Tijdelijke aanduiding voor inhoud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01913" y="1995488"/>
            <a:ext cx="7048500" cy="3724275"/>
          </a:xfrm>
        </p:spPr>
      </p:pic>
    </p:spTree>
    <p:extLst>
      <p:ext uri="{BB962C8B-B14F-4D97-AF65-F5344CB8AC3E}">
        <p14:creationId xmlns:p14="http://schemas.microsoft.com/office/powerpoint/2010/main" val="3310274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8800" cap="small" dirty="0" smtClean="0"/>
              <a:t>Handige sites</a:t>
            </a:r>
            <a:endParaRPr lang="nl-NL" sz="8800" cap="small" dirty="0"/>
          </a:p>
        </p:txBody>
      </p:sp>
      <p:sp>
        <p:nvSpPr>
          <p:cNvPr id="3" name="Tijdelijke aanduiding voor inhoud 2"/>
          <p:cNvSpPr>
            <a:spLocks noGrp="1"/>
          </p:cNvSpPr>
          <p:nvPr>
            <p:ph idx="1"/>
          </p:nvPr>
        </p:nvSpPr>
        <p:spPr>
          <a:xfrm>
            <a:off x="1092270" y="2271619"/>
            <a:ext cx="10058400" cy="4023360"/>
          </a:xfrm>
        </p:spPr>
        <p:txBody>
          <a:bodyPr>
            <a:normAutofit fontScale="77500" lnSpcReduction="20000"/>
          </a:bodyPr>
          <a:lstStyle/>
          <a:p>
            <a:pPr>
              <a:buFont typeface="Courier New" panose="02070309020205020404" pitchFamily="49" charset="0"/>
              <a:buChar char="o"/>
            </a:pPr>
            <a:r>
              <a:rPr lang="nl-NL" sz="6000" dirty="0" smtClean="0"/>
              <a:t> decaangymnasiumleiden.nl</a:t>
            </a:r>
          </a:p>
          <a:p>
            <a:pPr>
              <a:buFont typeface="Courier New" panose="02070309020205020404" pitchFamily="49" charset="0"/>
              <a:buChar char="o"/>
            </a:pPr>
            <a:r>
              <a:rPr lang="nl-NL" sz="6000" dirty="0" smtClean="0"/>
              <a:t> studiekeuze123.nl</a:t>
            </a:r>
          </a:p>
          <a:p>
            <a:pPr>
              <a:buFont typeface="Courier New" panose="02070309020205020404" pitchFamily="49" charset="0"/>
              <a:buChar char="o"/>
            </a:pPr>
            <a:r>
              <a:rPr lang="nl-NL" sz="6000" dirty="0" smtClean="0"/>
              <a:t> startstuderen.nl</a:t>
            </a:r>
          </a:p>
          <a:p>
            <a:pPr>
              <a:buFont typeface="Courier New" panose="02070309020205020404" pitchFamily="49" charset="0"/>
              <a:buChar char="o"/>
            </a:pPr>
            <a:r>
              <a:rPr lang="nl-NL" sz="6000" dirty="0" smtClean="0"/>
              <a:t> sites van universiteiten, 	bijvoorbeeld 	leiden.studiekeuzeplein.nl</a:t>
            </a:r>
          </a:p>
          <a:p>
            <a:pPr>
              <a:buFont typeface="Courier New" panose="02070309020205020404" pitchFamily="49" charset="0"/>
              <a:buChar char="o"/>
            </a:pPr>
            <a:r>
              <a:rPr lang="nl-NL" sz="6000" dirty="0" smtClean="0"/>
              <a:t> icares.com</a:t>
            </a:r>
            <a:endParaRPr lang="nl-NL" sz="6000" dirty="0"/>
          </a:p>
        </p:txBody>
      </p:sp>
    </p:spTree>
    <p:extLst>
      <p:ext uri="{BB962C8B-B14F-4D97-AF65-F5344CB8AC3E}">
        <p14:creationId xmlns:p14="http://schemas.microsoft.com/office/powerpoint/2010/main" val="3862850021"/>
      </p:ext>
    </p:extLst>
  </p:cSld>
  <p:clrMapOvr>
    <a:masterClrMapping/>
  </p:clrMapOvr>
</p:sld>
</file>

<file path=ppt/theme/theme1.xml><?xml version="1.0" encoding="utf-8"?>
<a:theme xmlns:a="http://schemas.openxmlformats.org/drawingml/2006/main" name="Terugblik">
  <a:themeElements>
    <a:clrScheme name="Retrospec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138</TotalTime>
  <Words>894</Words>
  <Application>Microsoft Office PowerPoint</Application>
  <PresentationFormat>Breedbeeld</PresentationFormat>
  <Paragraphs>140</Paragraphs>
  <Slides>22</Slides>
  <Notes>22</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22</vt:i4>
      </vt:variant>
    </vt:vector>
  </HeadingPairs>
  <TitlesOfParts>
    <vt:vector size="26" baseType="lpstr">
      <vt:lpstr>Calibri</vt:lpstr>
      <vt:lpstr>Calibri Light</vt:lpstr>
      <vt:lpstr>Courier New</vt:lpstr>
      <vt:lpstr>Terugblik</vt:lpstr>
      <vt:lpstr>LOB</vt:lpstr>
      <vt:lpstr>Vaardigheden &amp; interesses</vt:lpstr>
      <vt:lpstr>Het studiekeuzeproces</vt:lpstr>
      <vt:lpstr>Oriënteren</vt:lpstr>
      <vt:lpstr>Verkennen</vt:lpstr>
      <vt:lpstr>Verdiepen</vt:lpstr>
      <vt:lpstr>Knoop doorhakken</vt:lpstr>
      <vt:lpstr>Hulpmiddelen</vt:lpstr>
      <vt:lpstr>Handige sites</vt:lpstr>
      <vt:lpstr>Ervaringen opdoen</vt:lpstr>
      <vt:lpstr>Open dagen</vt:lpstr>
      <vt:lpstr>Online proefstuderen</vt:lpstr>
      <vt:lpstr>Meelopen</vt:lpstr>
      <vt:lpstr>Verlof aanvragen</vt:lpstr>
      <vt:lpstr>Aanmeldprocedure</vt:lpstr>
      <vt:lpstr>Aanmeldprocedure</vt:lpstr>
      <vt:lpstr>Decentrale selectie</vt:lpstr>
      <vt:lpstr>Cijferlijst klas 5</vt:lpstr>
      <vt:lpstr>Eigen criteria</vt:lpstr>
      <vt:lpstr>Matching</vt:lpstr>
      <vt:lpstr>Tussenjaar</vt:lpstr>
      <vt:lpstr>Relativeren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LOB</dc:title>
  <dc:creator>Danse, Roos</dc:creator>
  <cp:lastModifiedBy>Danse, Roos</cp:lastModifiedBy>
  <cp:revision>12</cp:revision>
  <cp:lastPrinted>2018-03-06T15:57:25Z</cp:lastPrinted>
  <dcterms:created xsi:type="dcterms:W3CDTF">2018-03-06T14:36:35Z</dcterms:created>
  <dcterms:modified xsi:type="dcterms:W3CDTF">2018-03-06T16:54:42Z</dcterms:modified>
</cp:coreProperties>
</file>