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3"/>
  </p:notesMasterIdLst>
  <p:handoutMasterIdLst>
    <p:handoutMasterId r:id="rId34"/>
  </p:handoutMasterIdLst>
  <p:sldIdLst>
    <p:sldId id="256" r:id="rId5"/>
    <p:sldId id="281" r:id="rId6"/>
    <p:sldId id="278" r:id="rId7"/>
    <p:sldId id="286" r:id="rId8"/>
    <p:sldId id="293" r:id="rId9"/>
    <p:sldId id="294" r:id="rId10"/>
    <p:sldId id="267" r:id="rId11"/>
    <p:sldId id="287" r:id="rId12"/>
    <p:sldId id="260" r:id="rId13"/>
    <p:sldId id="290" r:id="rId14"/>
    <p:sldId id="288" r:id="rId15"/>
    <p:sldId id="291" r:id="rId16"/>
    <p:sldId id="259" r:id="rId17"/>
    <p:sldId id="284" r:id="rId18"/>
    <p:sldId id="289" r:id="rId19"/>
    <p:sldId id="292" r:id="rId20"/>
    <p:sldId id="283" r:id="rId21"/>
    <p:sldId id="285" r:id="rId22"/>
    <p:sldId id="262" r:id="rId23"/>
    <p:sldId id="261" r:id="rId24"/>
    <p:sldId id="272" r:id="rId25"/>
    <p:sldId id="273" r:id="rId26"/>
    <p:sldId id="271" r:id="rId27"/>
    <p:sldId id="274" r:id="rId28"/>
    <p:sldId id="275" r:id="rId29"/>
    <p:sldId id="277" r:id="rId30"/>
    <p:sldId id="279" r:id="rId31"/>
    <p:sldId id="257" r:id="rId32"/>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D18E55-C0BA-47C8-8DB6-C24ACE345729}" v="2" dt="2023-09-04T06:46:31.18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5602" autoAdjust="0"/>
  </p:normalViewPr>
  <p:slideViewPr>
    <p:cSldViewPr snapToGrid="0">
      <p:cViewPr varScale="1">
        <p:scale>
          <a:sx n="63" d="100"/>
          <a:sy n="63" d="100"/>
        </p:scale>
        <p:origin x="21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uwen , Rick van" userId="c0d6c841-c8df-4826-acaf-027972788c9b" providerId="ADAL" clId="{A4D18E55-C0BA-47C8-8DB6-C24ACE345729}"/>
    <pc:docChg chg="undo custSel addSld modSld sldOrd">
      <pc:chgData name="Leeuwen , Rick van" userId="c0d6c841-c8df-4826-acaf-027972788c9b" providerId="ADAL" clId="{A4D18E55-C0BA-47C8-8DB6-C24ACE345729}" dt="2023-09-07T14:35:43.080" v="131"/>
      <pc:docMkLst>
        <pc:docMk/>
      </pc:docMkLst>
      <pc:sldChg chg="modSp mod">
        <pc:chgData name="Leeuwen , Rick van" userId="c0d6c841-c8df-4826-acaf-027972788c9b" providerId="ADAL" clId="{A4D18E55-C0BA-47C8-8DB6-C24ACE345729}" dt="2023-09-04T06:54:24.031" v="125" actId="20577"/>
        <pc:sldMkLst>
          <pc:docMk/>
          <pc:sldMk cId="4249420242" sldId="257"/>
        </pc:sldMkLst>
        <pc:spChg chg="mod">
          <ac:chgData name="Leeuwen , Rick van" userId="c0d6c841-c8df-4826-acaf-027972788c9b" providerId="ADAL" clId="{A4D18E55-C0BA-47C8-8DB6-C24ACE345729}" dt="2023-09-04T06:54:24.031" v="125" actId="20577"/>
          <ac:spMkLst>
            <pc:docMk/>
            <pc:sldMk cId="4249420242" sldId="257"/>
            <ac:spMk id="4" creationId="{EF7F992E-D62C-46D5-9B18-6019577F561E}"/>
          </ac:spMkLst>
        </pc:spChg>
      </pc:sldChg>
      <pc:sldChg chg="modNotesTx">
        <pc:chgData name="Leeuwen , Rick van" userId="c0d6c841-c8df-4826-acaf-027972788c9b" providerId="ADAL" clId="{A4D18E55-C0BA-47C8-8DB6-C24ACE345729}" dt="2023-09-04T06:50:10.767" v="97" actId="20577"/>
        <pc:sldMkLst>
          <pc:docMk/>
          <pc:sldMk cId="1221559727" sldId="259"/>
        </pc:sldMkLst>
      </pc:sldChg>
      <pc:sldChg chg="ord">
        <pc:chgData name="Leeuwen , Rick van" userId="c0d6c841-c8df-4826-acaf-027972788c9b" providerId="ADAL" clId="{A4D18E55-C0BA-47C8-8DB6-C24ACE345729}" dt="2023-09-07T14:34:48.433" v="129"/>
        <pc:sldMkLst>
          <pc:docMk/>
          <pc:sldMk cId="2007854836" sldId="260"/>
        </pc:sldMkLst>
      </pc:sldChg>
      <pc:sldChg chg="modSp mod modNotesTx">
        <pc:chgData name="Leeuwen , Rick van" userId="c0d6c841-c8df-4826-acaf-027972788c9b" providerId="ADAL" clId="{A4D18E55-C0BA-47C8-8DB6-C24ACE345729}" dt="2023-09-04T06:51:48.567" v="107" actId="20577"/>
        <pc:sldMkLst>
          <pc:docMk/>
          <pc:sldMk cId="2652335518" sldId="261"/>
        </pc:sldMkLst>
        <pc:spChg chg="mod">
          <ac:chgData name="Leeuwen , Rick van" userId="c0d6c841-c8df-4826-acaf-027972788c9b" providerId="ADAL" clId="{A4D18E55-C0BA-47C8-8DB6-C24ACE345729}" dt="2023-09-04T06:51:42.256" v="105" actId="20577"/>
          <ac:spMkLst>
            <pc:docMk/>
            <pc:sldMk cId="2652335518" sldId="261"/>
            <ac:spMk id="3" creationId="{00000000-0000-0000-0000-000000000000}"/>
          </ac:spMkLst>
        </pc:spChg>
      </pc:sldChg>
      <pc:sldChg chg="ord">
        <pc:chgData name="Leeuwen , Rick van" userId="c0d6c841-c8df-4826-acaf-027972788c9b" providerId="ADAL" clId="{A4D18E55-C0BA-47C8-8DB6-C24ACE345729}" dt="2023-09-07T14:35:43.080" v="131"/>
        <pc:sldMkLst>
          <pc:docMk/>
          <pc:sldMk cId="325624659" sldId="262"/>
        </pc:sldMkLst>
      </pc:sldChg>
      <pc:sldChg chg="modSp mod">
        <pc:chgData name="Leeuwen , Rick van" userId="c0d6c841-c8df-4826-acaf-027972788c9b" providerId="ADAL" clId="{A4D18E55-C0BA-47C8-8DB6-C24ACE345729}" dt="2023-09-04T06:36:16.315" v="52" actId="207"/>
        <pc:sldMkLst>
          <pc:docMk/>
          <pc:sldMk cId="3862850021" sldId="267"/>
        </pc:sldMkLst>
        <pc:spChg chg="mod">
          <ac:chgData name="Leeuwen , Rick van" userId="c0d6c841-c8df-4826-acaf-027972788c9b" providerId="ADAL" clId="{A4D18E55-C0BA-47C8-8DB6-C24ACE345729}" dt="2023-09-04T06:36:16.315" v="52" actId="207"/>
          <ac:spMkLst>
            <pc:docMk/>
            <pc:sldMk cId="3862850021" sldId="267"/>
            <ac:spMk id="3" creationId="{00000000-0000-0000-0000-000000000000}"/>
          </ac:spMkLst>
        </pc:spChg>
      </pc:sldChg>
      <pc:sldChg chg="modSp mod">
        <pc:chgData name="Leeuwen , Rick van" userId="c0d6c841-c8df-4826-acaf-027972788c9b" providerId="ADAL" clId="{A4D18E55-C0BA-47C8-8DB6-C24ACE345729}" dt="2023-09-04T06:53:30.783" v="109" actId="20577"/>
        <pc:sldMkLst>
          <pc:docMk/>
          <pc:sldMk cId="3798660617" sldId="271"/>
        </pc:sldMkLst>
        <pc:spChg chg="mod">
          <ac:chgData name="Leeuwen , Rick van" userId="c0d6c841-c8df-4826-acaf-027972788c9b" providerId="ADAL" clId="{A4D18E55-C0BA-47C8-8DB6-C24ACE345729}" dt="2023-09-04T06:53:30.783" v="109" actId="20577"/>
          <ac:spMkLst>
            <pc:docMk/>
            <pc:sldMk cId="3798660617" sldId="271"/>
            <ac:spMk id="3" creationId="{00000000-0000-0000-0000-000000000000}"/>
          </ac:spMkLst>
        </pc:spChg>
      </pc:sldChg>
      <pc:sldChg chg="modSp mod">
        <pc:chgData name="Leeuwen , Rick van" userId="c0d6c841-c8df-4826-acaf-027972788c9b" providerId="ADAL" clId="{A4D18E55-C0BA-47C8-8DB6-C24ACE345729}" dt="2023-09-04T06:51:31.407" v="103" actId="20577"/>
        <pc:sldMkLst>
          <pc:docMk/>
          <pc:sldMk cId="3718478393" sldId="285"/>
        </pc:sldMkLst>
        <pc:spChg chg="mod">
          <ac:chgData name="Leeuwen , Rick van" userId="c0d6c841-c8df-4826-acaf-027972788c9b" providerId="ADAL" clId="{A4D18E55-C0BA-47C8-8DB6-C24ACE345729}" dt="2023-09-04T06:51:31.407" v="103" actId="20577"/>
          <ac:spMkLst>
            <pc:docMk/>
            <pc:sldMk cId="3718478393" sldId="285"/>
            <ac:spMk id="4" creationId="{A79F62AF-8E73-FA7C-C34D-6B219770F7E5}"/>
          </ac:spMkLst>
        </pc:spChg>
      </pc:sldChg>
      <pc:sldChg chg="addSp modSp new mod">
        <pc:chgData name="Leeuwen , Rick van" userId="c0d6c841-c8df-4826-acaf-027972788c9b" providerId="ADAL" clId="{A4D18E55-C0BA-47C8-8DB6-C24ACE345729}" dt="2023-09-04T06:32:13.208" v="8" actId="1076"/>
        <pc:sldMkLst>
          <pc:docMk/>
          <pc:sldMk cId="3692644911" sldId="293"/>
        </pc:sldMkLst>
        <pc:picChg chg="add mod modCrop">
          <ac:chgData name="Leeuwen , Rick van" userId="c0d6c841-c8df-4826-acaf-027972788c9b" providerId="ADAL" clId="{A4D18E55-C0BA-47C8-8DB6-C24ACE345729}" dt="2023-09-04T06:32:13.208" v="8" actId="1076"/>
          <ac:picMkLst>
            <pc:docMk/>
            <pc:sldMk cId="3692644911" sldId="293"/>
            <ac:picMk id="6" creationId="{7BF6FCD3-2F20-59C1-0365-6D73F2C866E7}"/>
          </ac:picMkLst>
        </pc:picChg>
      </pc:sldChg>
      <pc:sldChg chg="modSp new mod">
        <pc:chgData name="Leeuwen , Rick van" userId="c0d6c841-c8df-4826-acaf-027972788c9b" providerId="ADAL" clId="{A4D18E55-C0BA-47C8-8DB6-C24ACE345729}" dt="2023-09-04T06:35:22.709" v="51" actId="6549"/>
        <pc:sldMkLst>
          <pc:docMk/>
          <pc:sldMk cId="657055663" sldId="294"/>
        </pc:sldMkLst>
        <pc:spChg chg="mod">
          <ac:chgData name="Leeuwen , Rick van" userId="c0d6c841-c8df-4826-acaf-027972788c9b" providerId="ADAL" clId="{A4D18E55-C0BA-47C8-8DB6-C24ACE345729}" dt="2023-09-04T06:34:09.457" v="26" actId="20577"/>
          <ac:spMkLst>
            <pc:docMk/>
            <pc:sldMk cId="657055663" sldId="294"/>
            <ac:spMk id="2" creationId="{CC540055-C2E2-141D-3F5D-8F85A86C10EC}"/>
          </ac:spMkLst>
        </pc:spChg>
        <pc:spChg chg="mod">
          <ac:chgData name="Leeuwen , Rick van" userId="c0d6c841-c8df-4826-acaf-027972788c9b" providerId="ADAL" clId="{A4D18E55-C0BA-47C8-8DB6-C24ACE345729}" dt="2023-09-04T06:35:09.650" v="48" actId="27636"/>
          <ac:spMkLst>
            <pc:docMk/>
            <pc:sldMk cId="657055663" sldId="294"/>
            <ac:spMk id="3" creationId="{45B88AC2-789C-626C-D943-CD8EADD5DE96}"/>
          </ac:spMkLst>
        </pc:spChg>
        <pc:spChg chg="mod">
          <ac:chgData name="Leeuwen , Rick van" userId="c0d6c841-c8df-4826-acaf-027972788c9b" providerId="ADAL" clId="{A4D18E55-C0BA-47C8-8DB6-C24ACE345729}" dt="2023-09-04T06:35:22.709" v="51" actId="6549"/>
          <ac:spMkLst>
            <pc:docMk/>
            <pc:sldMk cId="657055663" sldId="294"/>
            <ac:spMk id="4" creationId="{9D07806D-2E05-93FB-723B-30D8B79D43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3078428" cy="513508"/>
          </a:xfrm>
          <a:prstGeom prst="rect">
            <a:avLst/>
          </a:prstGeom>
        </p:spPr>
        <p:txBody>
          <a:bodyPr vert="horz" lIns="94860" tIns="47430" rIns="94860" bIns="47430" rtlCol="0"/>
          <a:lstStyle>
            <a:lvl1pPr algn="l">
              <a:defRPr sz="1200"/>
            </a:lvl1pPr>
          </a:lstStyle>
          <a:p>
            <a:endParaRPr lang="nl-NL"/>
          </a:p>
        </p:txBody>
      </p:sp>
      <p:sp>
        <p:nvSpPr>
          <p:cNvPr id="3" name="Tijdelijke aanduiding voor datum 2"/>
          <p:cNvSpPr>
            <a:spLocks noGrp="1"/>
          </p:cNvSpPr>
          <p:nvPr>
            <p:ph type="dt" sz="quarter" idx="1"/>
          </p:nvPr>
        </p:nvSpPr>
        <p:spPr>
          <a:xfrm>
            <a:off x="4023992" y="1"/>
            <a:ext cx="3078428" cy="513508"/>
          </a:xfrm>
          <a:prstGeom prst="rect">
            <a:avLst/>
          </a:prstGeom>
        </p:spPr>
        <p:txBody>
          <a:bodyPr vert="horz" lIns="94860" tIns="47430" rIns="94860" bIns="47430" rtlCol="0"/>
          <a:lstStyle>
            <a:lvl1pPr algn="r">
              <a:defRPr sz="1200"/>
            </a:lvl1pPr>
          </a:lstStyle>
          <a:p>
            <a:fld id="{76AFADFC-38EF-4048-AB7B-5DFEC439A826}" type="datetimeFigureOut">
              <a:rPr lang="nl-NL" smtClean="0"/>
              <a:t>7-9-2023</a:t>
            </a:fld>
            <a:endParaRPr lang="nl-NL"/>
          </a:p>
        </p:txBody>
      </p:sp>
      <p:sp>
        <p:nvSpPr>
          <p:cNvPr id="4" name="Tijdelijke aanduiding voor voettekst 3"/>
          <p:cNvSpPr>
            <a:spLocks noGrp="1"/>
          </p:cNvSpPr>
          <p:nvPr>
            <p:ph type="ftr" sz="quarter" idx="2"/>
          </p:nvPr>
        </p:nvSpPr>
        <p:spPr>
          <a:xfrm>
            <a:off x="0" y="9721107"/>
            <a:ext cx="3078428" cy="513507"/>
          </a:xfrm>
          <a:prstGeom prst="rect">
            <a:avLst/>
          </a:prstGeom>
        </p:spPr>
        <p:txBody>
          <a:bodyPr vert="horz" lIns="94860" tIns="47430" rIns="94860" bIns="4743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3992" y="9721107"/>
            <a:ext cx="3078428" cy="513507"/>
          </a:xfrm>
          <a:prstGeom prst="rect">
            <a:avLst/>
          </a:prstGeom>
        </p:spPr>
        <p:txBody>
          <a:bodyPr vert="horz" lIns="94860" tIns="47430" rIns="94860" bIns="47430" rtlCol="0" anchor="b"/>
          <a:lstStyle>
            <a:lvl1pPr algn="r">
              <a:defRPr sz="1200"/>
            </a:lvl1pPr>
          </a:lstStyle>
          <a:p>
            <a:fld id="{DF37E237-DC67-48BE-95FA-8556639547F7}" type="slidenum">
              <a:rPr lang="nl-NL" smtClean="0"/>
              <a:t>‹nr.›</a:t>
            </a:fld>
            <a:endParaRPr lang="nl-NL"/>
          </a:p>
        </p:txBody>
      </p:sp>
    </p:spTree>
    <p:extLst>
      <p:ext uri="{BB962C8B-B14F-4D97-AF65-F5344CB8AC3E}">
        <p14:creationId xmlns:p14="http://schemas.microsoft.com/office/powerpoint/2010/main" val="2239694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3078428" cy="513508"/>
          </a:xfrm>
          <a:prstGeom prst="rect">
            <a:avLst/>
          </a:prstGeom>
        </p:spPr>
        <p:txBody>
          <a:bodyPr vert="horz" lIns="94860" tIns="47430" rIns="94860" bIns="47430" rtlCol="0"/>
          <a:lstStyle>
            <a:lvl1pPr algn="l">
              <a:defRPr sz="1200"/>
            </a:lvl1pPr>
          </a:lstStyle>
          <a:p>
            <a:endParaRPr lang="nl-NL"/>
          </a:p>
        </p:txBody>
      </p:sp>
      <p:sp>
        <p:nvSpPr>
          <p:cNvPr id="3" name="Tijdelijke aanduiding voor datum 2"/>
          <p:cNvSpPr>
            <a:spLocks noGrp="1"/>
          </p:cNvSpPr>
          <p:nvPr>
            <p:ph type="dt" idx="1"/>
          </p:nvPr>
        </p:nvSpPr>
        <p:spPr>
          <a:xfrm>
            <a:off x="4023992" y="1"/>
            <a:ext cx="3078428" cy="513508"/>
          </a:xfrm>
          <a:prstGeom prst="rect">
            <a:avLst/>
          </a:prstGeom>
        </p:spPr>
        <p:txBody>
          <a:bodyPr vert="horz" lIns="94860" tIns="47430" rIns="94860" bIns="47430" rtlCol="0"/>
          <a:lstStyle>
            <a:lvl1pPr algn="r">
              <a:defRPr sz="1200"/>
            </a:lvl1pPr>
          </a:lstStyle>
          <a:p>
            <a:fld id="{21C18C33-FF5B-4687-8C19-16B344A78D84}" type="datetimeFigureOut">
              <a:rPr lang="nl-NL" smtClean="0"/>
              <a:t>7-9-2023</a:t>
            </a:fld>
            <a:endParaRPr lang="nl-NL"/>
          </a:p>
        </p:txBody>
      </p:sp>
      <p:sp>
        <p:nvSpPr>
          <p:cNvPr id="4" name="Tijdelijke aanduiding voor dia-afbeelding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860" tIns="47430" rIns="94860" bIns="47430" rtlCol="0" anchor="ctr"/>
          <a:lstStyle/>
          <a:p>
            <a:endParaRPr lang="nl-NL"/>
          </a:p>
        </p:txBody>
      </p:sp>
      <p:sp>
        <p:nvSpPr>
          <p:cNvPr id="5" name="Tijdelijke aanduiding voor notities 4"/>
          <p:cNvSpPr>
            <a:spLocks noGrp="1"/>
          </p:cNvSpPr>
          <p:nvPr>
            <p:ph type="body" sz="quarter" idx="3"/>
          </p:nvPr>
        </p:nvSpPr>
        <p:spPr>
          <a:xfrm>
            <a:off x="710407" y="4925407"/>
            <a:ext cx="5683250" cy="4029879"/>
          </a:xfrm>
          <a:prstGeom prst="rect">
            <a:avLst/>
          </a:prstGeom>
        </p:spPr>
        <p:txBody>
          <a:bodyPr vert="horz" lIns="94860" tIns="47430" rIns="94860" bIns="4743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8428" cy="513507"/>
          </a:xfrm>
          <a:prstGeom prst="rect">
            <a:avLst/>
          </a:prstGeom>
        </p:spPr>
        <p:txBody>
          <a:bodyPr vert="horz" lIns="94860" tIns="47430" rIns="94860" bIns="4743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3992" y="9721107"/>
            <a:ext cx="3078428" cy="513507"/>
          </a:xfrm>
          <a:prstGeom prst="rect">
            <a:avLst/>
          </a:prstGeom>
        </p:spPr>
        <p:txBody>
          <a:bodyPr vert="horz" lIns="94860" tIns="47430" rIns="94860" bIns="47430" rtlCol="0" anchor="b"/>
          <a:lstStyle>
            <a:lvl1pPr algn="r">
              <a:defRPr sz="1200"/>
            </a:lvl1pPr>
          </a:lstStyle>
          <a:p>
            <a:fld id="{E6235982-C1CB-484A-BDC7-049149AAA43E}" type="slidenum">
              <a:rPr lang="nl-NL" smtClean="0"/>
              <a:t>‹nr.›</a:t>
            </a:fld>
            <a:endParaRPr lang="nl-NL"/>
          </a:p>
        </p:txBody>
      </p:sp>
    </p:spTree>
    <p:extLst>
      <p:ext uri="{BB962C8B-B14F-4D97-AF65-F5344CB8AC3E}">
        <p14:creationId xmlns:p14="http://schemas.microsoft.com/office/powerpoint/2010/main" val="323432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LOB staat voor loopbaanoriëntatie en –begeleiding. Mentoren en</a:t>
            </a:r>
            <a:r>
              <a:rPr lang="nl-NL" baseline="0" dirty="0"/>
              <a:t> decanen proberen vanaf klas 4 leerlingen te stimuleren na te denken over het pad dat ze na school gaan volgen.</a:t>
            </a:r>
          </a:p>
          <a:p>
            <a:r>
              <a:rPr lang="nl-NL" baseline="0" dirty="0"/>
              <a:t>Het lijkt wellicht ver weg, maar over anderhalf jaar zit uw kind waarschijnlijk al in een compleet andere wereld! </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a:t>
            </a:fld>
            <a:endParaRPr lang="nl-NL"/>
          </a:p>
        </p:txBody>
      </p:sp>
    </p:spTree>
    <p:extLst>
      <p:ext uri="{BB962C8B-B14F-4D97-AF65-F5344CB8AC3E}">
        <p14:creationId xmlns:p14="http://schemas.microsoft.com/office/powerpoint/2010/main" val="1664415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12</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marL="0" indent="0">
              <a:buFontTx/>
              <a:buNone/>
            </a:pPr>
            <a:r>
              <a:rPr lang="en-US" b="1" dirty="0" err="1">
                <a:sym typeface="Wingdings" pitchFamily="2" charset="2"/>
              </a:rPr>
              <a:t>Verdiepen</a:t>
            </a:r>
            <a:endParaRPr lang="en-US" dirty="0">
              <a:sym typeface="Wingdings" pitchFamily="2" charset="2"/>
            </a:endParaRPr>
          </a:p>
          <a:p>
            <a:pPr marL="0" indent="0">
              <a:buFontTx/>
              <a:buNone/>
            </a:pPr>
            <a:r>
              <a:rPr lang="en-US" dirty="0" err="1">
                <a:sym typeface="Wingdings" pitchFamily="2" charset="2"/>
              </a:rPr>
              <a:t>Concreet</a:t>
            </a:r>
            <a:r>
              <a:rPr lang="en-US" dirty="0">
                <a:sym typeface="Wingdings" pitchFamily="2" charset="2"/>
              </a:rPr>
              <a:t> </a:t>
            </a:r>
            <a:r>
              <a:rPr lang="en-US" dirty="0" err="1">
                <a:sym typeface="Wingdings" pitchFamily="2" charset="2"/>
              </a:rPr>
              <a:t>voorbeeld</a:t>
            </a:r>
            <a:r>
              <a:rPr lang="en-US" dirty="0">
                <a:sym typeface="Wingdings" pitchFamily="2" charset="2"/>
              </a:rPr>
              <a:t> van het </a:t>
            </a:r>
            <a:r>
              <a:rPr lang="en-US" dirty="0" err="1">
                <a:sym typeface="Wingdings" pitchFamily="2" charset="2"/>
              </a:rPr>
              <a:t>eerste</a:t>
            </a:r>
            <a:r>
              <a:rPr lang="en-US" dirty="0">
                <a:sym typeface="Wingdings" pitchFamily="2" charset="2"/>
              </a:rPr>
              <a:t> </a:t>
            </a:r>
            <a:r>
              <a:rPr lang="en-US" dirty="0" err="1">
                <a:sym typeface="Wingdings" pitchFamily="2" charset="2"/>
              </a:rPr>
              <a:t>jaar</a:t>
            </a:r>
            <a:r>
              <a:rPr lang="en-US" dirty="0">
                <a:sym typeface="Wingdings" pitchFamily="2" charset="2"/>
              </a:rPr>
              <a:t> van de </a:t>
            </a:r>
            <a:r>
              <a:rPr lang="en-US" dirty="0" err="1">
                <a:sym typeface="Wingdings" pitchFamily="2" charset="2"/>
              </a:rPr>
              <a:t>studie</a:t>
            </a:r>
            <a:r>
              <a:rPr lang="en-US" dirty="0">
                <a:sym typeface="Wingdings" pitchFamily="2" charset="2"/>
              </a:rPr>
              <a:t> economics </a:t>
            </a:r>
            <a:r>
              <a:rPr lang="en-US" dirty="0" err="1">
                <a:sym typeface="Wingdings" pitchFamily="2" charset="2"/>
              </a:rPr>
              <a:t>en</a:t>
            </a:r>
            <a:r>
              <a:rPr lang="en-US" dirty="0">
                <a:sym typeface="Wingdings" pitchFamily="2" charset="2"/>
              </a:rPr>
              <a:t> business economics op de Universiteit Utrecht.</a:t>
            </a:r>
          </a:p>
          <a:p>
            <a:pPr marL="0" indent="0">
              <a:buFontTx/>
              <a:buNone/>
            </a:pPr>
            <a:r>
              <a:rPr lang="en-US" dirty="0">
                <a:sym typeface="Wingdings" pitchFamily="2" charset="2"/>
              </a:rPr>
              <a:t>Alle studies </a:t>
            </a:r>
            <a:r>
              <a:rPr lang="en-US" dirty="0" err="1">
                <a:sym typeface="Wingdings" pitchFamily="2" charset="2"/>
              </a:rPr>
              <a:t>publiceren</a:t>
            </a:r>
            <a:r>
              <a:rPr lang="en-US" dirty="0">
                <a:sym typeface="Wingdings" pitchFamily="2" charset="2"/>
              </a:rPr>
              <a:t> </a:t>
            </a:r>
            <a:r>
              <a:rPr lang="en-US" dirty="0" err="1">
                <a:sym typeface="Wingdings" pitchFamily="2" charset="2"/>
              </a:rPr>
              <a:t>hun</a:t>
            </a:r>
            <a:r>
              <a:rPr lang="en-US" dirty="0">
                <a:sym typeface="Wingdings" pitchFamily="2" charset="2"/>
              </a:rPr>
              <a:t> curriculum online. Door te </a:t>
            </a:r>
            <a:r>
              <a:rPr lang="en-US" dirty="0" err="1">
                <a:sym typeface="Wingdings" pitchFamily="2" charset="2"/>
              </a:rPr>
              <a:t>klikken</a:t>
            </a:r>
            <a:r>
              <a:rPr lang="en-US" dirty="0">
                <a:sym typeface="Wingdings" pitchFamily="2" charset="2"/>
              </a:rPr>
              <a:t> op de </a:t>
            </a:r>
            <a:r>
              <a:rPr lang="en-US" dirty="0" err="1">
                <a:sym typeface="Wingdings" pitchFamily="2" charset="2"/>
              </a:rPr>
              <a:t>vakken</a:t>
            </a:r>
            <a:r>
              <a:rPr lang="en-US" dirty="0">
                <a:sym typeface="Wingdings" pitchFamily="2" charset="2"/>
              </a:rPr>
              <a:t> </a:t>
            </a:r>
            <a:r>
              <a:rPr lang="en-US" dirty="0" err="1">
                <a:sym typeface="Wingdings" pitchFamily="2" charset="2"/>
              </a:rPr>
              <a:t>kunt</a:t>
            </a:r>
            <a:r>
              <a:rPr lang="en-US" dirty="0">
                <a:sym typeface="Wingdings" pitchFamily="2" charset="2"/>
              </a:rPr>
              <a:t> u </a:t>
            </a:r>
            <a:r>
              <a:rPr lang="en-US" dirty="0" err="1">
                <a:sym typeface="Wingdings" pitchFamily="2" charset="2"/>
              </a:rPr>
              <a:t>een</a:t>
            </a:r>
            <a:r>
              <a:rPr lang="en-US" dirty="0">
                <a:sym typeface="Wingdings" pitchFamily="2" charset="2"/>
              </a:rPr>
              <a:t> </a:t>
            </a:r>
            <a:r>
              <a:rPr lang="en-US" dirty="0" err="1">
                <a:sym typeface="Wingdings" pitchFamily="2" charset="2"/>
              </a:rPr>
              <a:t>beschrijving</a:t>
            </a:r>
            <a:r>
              <a:rPr lang="en-US" dirty="0">
                <a:sym typeface="Wingdings" pitchFamily="2" charset="2"/>
              </a:rPr>
              <a:t> </a:t>
            </a:r>
            <a:r>
              <a:rPr lang="en-US" dirty="0" err="1">
                <a:sym typeface="Wingdings" pitchFamily="2" charset="2"/>
              </a:rPr>
              <a:t>lezen</a:t>
            </a:r>
            <a:r>
              <a:rPr lang="en-US" dirty="0">
                <a:sym typeface="Wingdings" pitchFamily="2" charset="2"/>
              </a:rPr>
              <a:t>.</a:t>
            </a:r>
          </a:p>
          <a:p>
            <a:pPr marL="0" indent="0">
              <a:buFontTx/>
              <a:buNone/>
            </a:pPr>
            <a:endParaRPr lang="en-US" dirty="0">
              <a:sym typeface="Wingdings" pitchFamily="2" charset="2"/>
            </a:endParaRPr>
          </a:p>
          <a:p>
            <a:pPr marL="0" indent="0">
              <a:buFontTx/>
              <a:buNone/>
            </a:pPr>
            <a:r>
              <a:rPr lang="en-US" dirty="0" err="1">
                <a:sym typeface="Wingdings" pitchFamily="2" charset="2"/>
              </a:rPr>
              <a:t>Richtlijn</a:t>
            </a:r>
            <a:r>
              <a:rPr lang="en-US" dirty="0">
                <a:sym typeface="Wingdings" pitchFamily="2" charset="2"/>
              </a:rPr>
              <a:t>: 80% ok, 20% corvee.</a:t>
            </a:r>
            <a:endParaRPr lang="en-US" dirty="0"/>
          </a:p>
          <a:p>
            <a:pPr eaLnBrk="1" hangingPunct="1"/>
            <a:endParaRPr lang="nl-NL" dirty="0">
              <a:latin typeface="Arial" charset="0"/>
              <a:cs typeface="Times New Roman" pitchFamily="18" charset="0"/>
            </a:endParaRPr>
          </a:p>
        </p:txBody>
      </p:sp>
    </p:spTree>
    <p:extLst>
      <p:ext uri="{BB962C8B-B14F-4D97-AF65-F5344CB8AC3E}">
        <p14:creationId xmlns:p14="http://schemas.microsoft.com/office/powerpoint/2010/main" val="672788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Informatie is belangrijk, maar zeker niet het belangrijkst. De gouden combinatie in het LOB-traject is </a:t>
            </a:r>
            <a:r>
              <a:rPr lang="nl-NL" b="1" dirty="0"/>
              <a:t>ervaringen opdoen + erover praten.</a:t>
            </a:r>
          </a:p>
          <a:p>
            <a:endParaRPr lang="nl-NL" b="1" dirty="0"/>
          </a:p>
          <a:p>
            <a:pPr defTabSz="948599"/>
            <a:r>
              <a:rPr lang="nl-NL" b="0" dirty="0"/>
              <a:t>Die ervaringen moet een leerling actief opzoeken. Er wordt van leerlingen in klas 5 verwacht dat ze minstens 2 LOB-activiteiten ondernemen. Hiervoor kan ook verlof worden aangevraagd. De activiteiten vinden veelal in het najaar (vanaf eind september/begin oktober) en het voorjaar (vanaf maart) plaats:</a:t>
            </a:r>
          </a:p>
          <a:p>
            <a:pPr marL="177862" indent="-177862">
              <a:buFontTx/>
              <a:buChar char="-"/>
            </a:pPr>
            <a:r>
              <a:rPr lang="nl-NL" b="0" dirty="0"/>
              <a:t>algemene </a:t>
            </a:r>
            <a:r>
              <a:rPr lang="nl-NL" b="1" dirty="0"/>
              <a:t>open dagen</a:t>
            </a:r>
            <a:r>
              <a:rPr lang="nl-NL" b="0" dirty="0"/>
              <a:t>;</a:t>
            </a:r>
          </a:p>
          <a:p>
            <a:pPr marL="177862" indent="-177862">
              <a:buFontTx/>
              <a:buChar char="-"/>
            </a:pPr>
            <a:r>
              <a:rPr lang="nl-NL" b="1" dirty="0"/>
              <a:t>meeloopdagen of </a:t>
            </a:r>
            <a:r>
              <a:rPr lang="nl-NL" b="1" dirty="0" err="1"/>
              <a:t>proefstuderen</a:t>
            </a:r>
            <a:r>
              <a:rPr lang="nl-NL" b="1" dirty="0"/>
              <a:t> </a:t>
            </a:r>
            <a:r>
              <a:rPr lang="nl-NL" b="0" dirty="0"/>
              <a:t>bij een opleiding (live of online);</a:t>
            </a:r>
          </a:p>
          <a:p>
            <a:pPr marL="177862" indent="-177862">
              <a:buFontTx/>
              <a:buChar char="-"/>
            </a:pPr>
            <a:r>
              <a:rPr lang="nl-NL" b="0" dirty="0"/>
              <a:t>een </a:t>
            </a:r>
            <a:r>
              <a:rPr lang="nl-NL" b="0" dirty="0" err="1"/>
              <a:t>meeloopdag</a:t>
            </a:r>
            <a:r>
              <a:rPr lang="nl-NL" b="0" dirty="0"/>
              <a:t> of stagedag bij een professional in een </a:t>
            </a:r>
            <a:r>
              <a:rPr lang="nl-NL" b="1" dirty="0"/>
              <a:t>beroep</a:t>
            </a:r>
            <a:r>
              <a:rPr lang="nl-NL" b="0" dirty="0"/>
              <a:t> dat je interesseert.</a:t>
            </a:r>
          </a:p>
          <a:p>
            <a:endParaRPr lang="nl-NL" b="0" dirty="0"/>
          </a:p>
          <a:p>
            <a:r>
              <a:rPr lang="nl-NL" b="0" dirty="0"/>
              <a:t>Veel van deze activiteiten zowel online als op locatie plaats. Daarnaast kunnen ook activiteiten als bijbaantjes, het geven van sporttrainingen, het begeleiden van jongere leerlingen etc. heel leerzaam zijn in het LOB-traject, omdat ze uw kind van alles kunnen leren over wat hij/zij leuk vindt om te doen en wat hij/zij goed kan. </a:t>
            </a:r>
          </a:p>
          <a:p>
            <a:endParaRPr lang="nl-NL" b="0" dirty="0"/>
          </a:p>
          <a:p>
            <a:endParaRPr lang="nl-NL" b="0"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13</a:t>
            </a:fld>
            <a:endParaRPr lang="nl-NL"/>
          </a:p>
        </p:txBody>
      </p:sp>
    </p:spTree>
    <p:extLst>
      <p:ext uri="{BB962C8B-B14F-4D97-AF65-F5344CB8AC3E}">
        <p14:creationId xmlns:p14="http://schemas.microsoft.com/office/powerpoint/2010/main" val="262697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Een ervaring krijgt pas echt waarde en betekenis als een leerling er vervolgens over praat, liefst met veel verschillende mensen: ouders, medeleerlingen, andere leeftijdsgenoten, volwassen kennissen, familieleden, …</a:t>
            </a:r>
          </a:p>
          <a:p>
            <a:endParaRPr lang="nl-NL" b="0" dirty="0"/>
          </a:p>
          <a:p>
            <a:r>
              <a:rPr lang="nl-NL" b="0" dirty="0"/>
              <a:t>Op school kunnen leerlingen terecht bij verschillende personen:</a:t>
            </a:r>
          </a:p>
          <a:p>
            <a:endParaRPr lang="nl-NL" b="0" dirty="0"/>
          </a:p>
          <a:p>
            <a:pPr marL="177862" indent="-177862">
              <a:buFontTx/>
              <a:buChar char="-"/>
            </a:pPr>
            <a:r>
              <a:rPr lang="nl-NL" b="1" dirty="0"/>
              <a:t>Vakdocenten</a:t>
            </a:r>
            <a:r>
              <a:rPr lang="nl-NL" b="0" dirty="0"/>
              <a:t> vinden het meestal heel leuk om over hun eigen studie-ervaringen te vertellen. Zij hebben vaak rechtstreeks contact met de universiteit en kunnen veel vertellen over de inhoud van een opleiding.</a:t>
            </a:r>
          </a:p>
          <a:p>
            <a:pPr marL="177862" indent="-177862">
              <a:buFontTx/>
              <a:buChar char="-"/>
            </a:pPr>
            <a:r>
              <a:rPr lang="nl-NL" b="0" dirty="0"/>
              <a:t>De </a:t>
            </a:r>
            <a:r>
              <a:rPr lang="nl-NL" b="1" dirty="0"/>
              <a:t>mentor</a:t>
            </a:r>
            <a:r>
              <a:rPr lang="nl-NL" b="0" dirty="0"/>
              <a:t> is het eerste aanspreekpunt voor gesprekken over studiekeuze en kan je bijvoorbeeld helpen met het zoeken van informatie. De mentoren in klas 5 en 6 voeren regelmatig studiekeuzegesprekken met hun leerlingen. </a:t>
            </a:r>
          </a:p>
          <a:p>
            <a:pPr marL="177862" indent="-177862">
              <a:buFontTx/>
              <a:buChar char="-"/>
            </a:pPr>
            <a:r>
              <a:rPr lang="nl-NL" b="0" dirty="0"/>
              <a:t>De </a:t>
            </a:r>
            <a:r>
              <a:rPr lang="nl-NL" b="1" dirty="0"/>
              <a:t>decanen</a:t>
            </a:r>
            <a:r>
              <a:rPr lang="nl-NL" b="0" dirty="0"/>
              <a:t> voeren vaak gesprekken met leerlingen na doorverwijzing van de mentor, bijvoorbeeld omdat leerlingen vastlopen. Daarnaast leveren wij het gewaarmerkte materiaal vanuit school aan voor de aanmelding bij vervolgopleidingen.</a:t>
            </a:r>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14</a:t>
            </a:fld>
            <a:endParaRPr lang="nl-NL"/>
          </a:p>
        </p:txBody>
      </p:sp>
    </p:spTree>
    <p:extLst>
      <p:ext uri="{BB962C8B-B14F-4D97-AF65-F5344CB8AC3E}">
        <p14:creationId xmlns:p14="http://schemas.microsoft.com/office/powerpoint/2010/main" val="299814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15</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marL="0" indent="0">
              <a:buFontTx/>
              <a:buNone/>
            </a:pPr>
            <a:r>
              <a:rPr lang="en-US" b="1" dirty="0">
                <a:sym typeface="Wingdings" pitchFamily="2" charset="2"/>
              </a:rPr>
              <a:t>Knoop </a:t>
            </a:r>
            <a:r>
              <a:rPr lang="en-US" b="1" dirty="0" err="1">
                <a:sym typeface="Wingdings" pitchFamily="2" charset="2"/>
              </a:rPr>
              <a:t>doorhakken</a:t>
            </a:r>
            <a:r>
              <a:rPr lang="en-US" dirty="0">
                <a:sym typeface="Wingdings" pitchFamily="2" charset="2"/>
              </a:rPr>
              <a:t> </a:t>
            </a:r>
          </a:p>
          <a:p>
            <a:pPr marL="0" indent="0">
              <a:buFontTx/>
              <a:buNone/>
            </a:pPr>
            <a:r>
              <a:rPr lang="en-US" dirty="0" err="1">
                <a:sym typeface="Wingdings" pitchFamily="2" charset="2"/>
              </a:rPr>
              <a:t>Als</a:t>
            </a:r>
            <a:r>
              <a:rPr lang="en-US" dirty="0">
                <a:sym typeface="Wingdings" pitchFamily="2" charset="2"/>
              </a:rPr>
              <a:t> je </a:t>
            </a:r>
            <a:r>
              <a:rPr lang="en-US" dirty="0" err="1">
                <a:sym typeface="Wingdings" pitchFamily="2" charset="2"/>
              </a:rPr>
              <a:t>eruit</a:t>
            </a:r>
            <a:r>
              <a:rPr lang="en-US" dirty="0">
                <a:sym typeface="Wingdings" pitchFamily="2" charset="2"/>
              </a:rPr>
              <a:t> bent </a:t>
            </a:r>
            <a:r>
              <a:rPr lang="en-US" dirty="0" err="1">
                <a:sym typeface="Wingdings" pitchFamily="2" charset="2"/>
              </a:rPr>
              <a:t>schrijf</a:t>
            </a:r>
            <a:r>
              <a:rPr lang="en-US" dirty="0">
                <a:sym typeface="Wingdings" pitchFamily="2" charset="2"/>
              </a:rPr>
              <a:t> je </a:t>
            </a:r>
            <a:r>
              <a:rPr lang="en-US" dirty="0" err="1">
                <a:sym typeface="Wingdings" pitchFamily="2" charset="2"/>
              </a:rPr>
              <a:t>je</a:t>
            </a:r>
            <a:r>
              <a:rPr lang="en-US" dirty="0">
                <a:sym typeface="Wingdings" pitchFamily="2" charset="2"/>
              </a:rPr>
              <a:t> </a:t>
            </a:r>
            <a:r>
              <a:rPr lang="en-US" dirty="0" err="1">
                <a:sym typeface="Wingdings" pitchFamily="2" charset="2"/>
              </a:rPr>
              <a:t>definitief</a:t>
            </a:r>
            <a:r>
              <a:rPr lang="en-US" dirty="0">
                <a:sym typeface="Wingdings" pitchFamily="2" charset="2"/>
              </a:rPr>
              <a:t> in </a:t>
            </a:r>
            <a:r>
              <a:rPr lang="en-US" dirty="0" err="1">
                <a:sym typeface="Wingdings" pitchFamily="2" charset="2"/>
              </a:rPr>
              <a:t>en</a:t>
            </a:r>
            <a:r>
              <a:rPr lang="en-US" dirty="0">
                <a:sym typeface="Wingdings" pitchFamily="2" charset="2"/>
              </a:rPr>
              <a:t> </a:t>
            </a:r>
            <a:r>
              <a:rPr lang="en-US" dirty="0" err="1">
                <a:sym typeface="Wingdings" pitchFamily="2" charset="2"/>
              </a:rPr>
              <a:t>vertel</a:t>
            </a:r>
            <a:r>
              <a:rPr lang="en-US" dirty="0">
                <a:sym typeface="Wingdings" pitchFamily="2" charset="2"/>
              </a:rPr>
              <a:t> je </a:t>
            </a:r>
            <a:r>
              <a:rPr lang="en-US" dirty="0" err="1">
                <a:sym typeface="Wingdings" pitchFamily="2" charset="2"/>
              </a:rPr>
              <a:t>ook</a:t>
            </a:r>
            <a:r>
              <a:rPr lang="en-US" dirty="0">
                <a:sym typeface="Wingdings" pitchFamily="2" charset="2"/>
              </a:rPr>
              <a:t> </a:t>
            </a:r>
            <a:r>
              <a:rPr lang="en-US" dirty="0" err="1">
                <a:sym typeface="Wingdings" pitchFamily="2" charset="2"/>
              </a:rPr>
              <a:t>aan</a:t>
            </a:r>
            <a:r>
              <a:rPr lang="en-US" dirty="0">
                <a:sym typeface="Wingdings" pitchFamily="2" charset="2"/>
              </a:rPr>
              <a:t> </a:t>
            </a:r>
            <a:r>
              <a:rPr lang="en-US" dirty="0" err="1">
                <a:sym typeface="Wingdings" pitchFamily="2" charset="2"/>
              </a:rPr>
              <a:t>anderen</a:t>
            </a:r>
            <a:r>
              <a:rPr lang="en-US" dirty="0">
                <a:sym typeface="Wingdings" pitchFamily="2" charset="2"/>
              </a:rPr>
              <a:t> wat je </a:t>
            </a:r>
            <a:r>
              <a:rPr lang="en-US" dirty="0" err="1">
                <a:sym typeface="Wingdings" pitchFamily="2" charset="2"/>
              </a:rPr>
              <a:t>gekozen</a:t>
            </a:r>
            <a:r>
              <a:rPr lang="en-US" dirty="0">
                <a:sym typeface="Wingdings" pitchFamily="2" charset="2"/>
              </a:rPr>
              <a:t> </a:t>
            </a:r>
            <a:r>
              <a:rPr lang="en-US" dirty="0" err="1">
                <a:sym typeface="Wingdings" pitchFamily="2" charset="2"/>
              </a:rPr>
              <a:t>hebt</a:t>
            </a:r>
            <a:r>
              <a:rPr lang="en-US" dirty="0">
                <a:sym typeface="Wingdings" pitchFamily="2" charset="2"/>
              </a:rPr>
              <a:t>. </a:t>
            </a:r>
          </a:p>
          <a:p>
            <a:pPr marL="0" indent="0">
              <a:buFontTx/>
              <a:buNone/>
            </a:pPr>
            <a:endParaRPr lang="en-US" dirty="0">
              <a:sym typeface="Wingdings" pitchFamily="2" charset="2"/>
            </a:endParaRPr>
          </a:p>
          <a:p>
            <a:pPr marL="0" indent="0">
              <a:buFontTx/>
              <a:buNone/>
            </a:pPr>
            <a:r>
              <a:rPr lang="en-US" dirty="0" err="1">
                <a:sym typeface="Wingdings" pitchFamily="2" charset="2"/>
              </a:rPr>
              <a:t>Dit</a:t>
            </a:r>
            <a:r>
              <a:rPr lang="en-US" dirty="0">
                <a:sym typeface="Wingdings" pitchFamily="2" charset="2"/>
              </a:rPr>
              <a:t> </a:t>
            </a:r>
            <a:r>
              <a:rPr lang="en-US" dirty="0" err="1">
                <a:sym typeface="Wingdings" pitchFamily="2" charset="2"/>
              </a:rPr>
              <a:t>gebeurt</a:t>
            </a:r>
            <a:r>
              <a:rPr lang="en-US" dirty="0">
                <a:sym typeface="Wingdings" pitchFamily="2" charset="2"/>
              </a:rPr>
              <a:t> in </a:t>
            </a:r>
            <a:r>
              <a:rPr lang="en-US" dirty="0" err="1">
                <a:sym typeface="Wingdings" pitchFamily="2" charset="2"/>
              </a:rPr>
              <a:t>klas</a:t>
            </a:r>
            <a:r>
              <a:rPr lang="en-US" dirty="0">
                <a:sym typeface="Wingdings" pitchFamily="2" charset="2"/>
              </a:rPr>
              <a:t> 6; </a:t>
            </a:r>
            <a:r>
              <a:rPr lang="en-US" dirty="0" err="1">
                <a:sym typeface="Wingdings" pitchFamily="2" charset="2"/>
              </a:rPr>
              <a:t>verderop</a:t>
            </a:r>
            <a:r>
              <a:rPr lang="en-US" dirty="0">
                <a:sym typeface="Wingdings" pitchFamily="2" charset="2"/>
              </a:rPr>
              <a:t> </a:t>
            </a:r>
            <a:r>
              <a:rPr lang="en-US" dirty="0" err="1">
                <a:sym typeface="Wingdings" pitchFamily="2" charset="2"/>
              </a:rPr>
              <a:t>meer</a:t>
            </a:r>
            <a:r>
              <a:rPr lang="en-US" dirty="0">
                <a:sym typeface="Wingdings" pitchFamily="2" charset="2"/>
              </a:rPr>
              <a:t> over de deadlines.</a:t>
            </a:r>
          </a:p>
          <a:p>
            <a:pPr marL="177862" indent="-177862">
              <a:buFontTx/>
              <a:buChar char="-"/>
            </a:pPr>
            <a:endParaRPr lang="en-US" dirty="0"/>
          </a:p>
          <a:p>
            <a:pPr eaLnBrk="1" hangingPunct="1"/>
            <a:endParaRPr lang="nl-NL" dirty="0">
              <a:latin typeface="Arial" charset="0"/>
              <a:cs typeface="Times New Roman" pitchFamily="18" charset="0"/>
            </a:endParaRPr>
          </a:p>
        </p:txBody>
      </p:sp>
    </p:spTree>
    <p:extLst>
      <p:ext uri="{BB962C8B-B14F-4D97-AF65-F5344CB8AC3E}">
        <p14:creationId xmlns:p14="http://schemas.microsoft.com/office/powerpoint/2010/main" val="415299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16</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marL="0" indent="0">
              <a:buFontTx/>
              <a:buNone/>
            </a:pPr>
            <a:r>
              <a:rPr lang="en-US" b="0" dirty="0" err="1">
                <a:sym typeface="Wingdings" pitchFamily="2" charset="2"/>
              </a:rPr>
              <a:t>Inschrijven</a:t>
            </a:r>
            <a:r>
              <a:rPr lang="en-US" b="0" dirty="0">
                <a:sym typeface="Wingdings" pitchFamily="2" charset="2"/>
              </a:rPr>
              <a:t> </a:t>
            </a:r>
            <a:r>
              <a:rPr lang="en-US" b="0" dirty="0" err="1">
                <a:sym typeface="Wingdings" pitchFamily="2" charset="2"/>
              </a:rPr>
              <a:t>gebeurt</a:t>
            </a:r>
            <a:r>
              <a:rPr lang="en-US" b="0" dirty="0">
                <a:sym typeface="Wingdings" pitchFamily="2" charset="2"/>
              </a:rPr>
              <a:t> op de site van </a:t>
            </a:r>
            <a:r>
              <a:rPr lang="en-US" b="0" dirty="0" err="1">
                <a:sym typeface="Wingdings" pitchFamily="2" charset="2"/>
              </a:rPr>
              <a:t>Studielink</a:t>
            </a:r>
            <a:r>
              <a:rPr lang="en-US" b="0" dirty="0">
                <a:sym typeface="Wingdings" pitchFamily="2" charset="2"/>
              </a:rPr>
              <a:t>.</a:t>
            </a:r>
          </a:p>
          <a:p>
            <a:pPr marL="0" indent="0">
              <a:buFontTx/>
              <a:buNone/>
            </a:pPr>
            <a:r>
              <a:rPr lang="en-US" b="0" dirty="0">
                <a:sym typeface="Wingdings" pitchFamily="2" charset="2"/>
              </a:rPr>
              <a:t>Let op: om in te </a:t>
            </a:r>
            <a:r>
              <a:rPr lang="en-US" b="0" dirty="0" err="1">
                <a:sym typeface="Wingdings" pitchFamily="2" charset="2"/>
              </a:rPr>
              <a:t>loggen</a:t>
            </a:r>
            <a:r>
              <a:rPr lang="en-US" b="0" dirty="0">
                <a:sym typeface="Wingdings" pitchFamily="2" charset="2"/>
              </a:rPr>
              <a:t> op de site van </a:t>
            </a:r>
            <a:r>
              <a:rPr lang="en-US" b="0" dirty="0" err="1">
                <a:sym typeface="Wingdings" pitchFamily="2" charset="2"/>
              </a:rPr>
              <a:t>Studielink</a:t>
            </a:r>
            <a:r>
              <a:rPr lang="en-US" b="0" dirty="0">
                <a:sym typeface="Wingdings" pitchFamily="2" charset="2"/>
              </a:rPr>
              <a:t> </a:t>
            </a:r>
            <a:r>
              <a:rPr lang="en-US" b="0" dirty="0" err="1">
                <a:sym typeface="Wingdings" pitchFamily="2" charset="2"/>
              </a:rPr>
              <a:t>dient</a:t>
            </a:r>
            <a:r>
              <a:rPr lang="en-US" b="0" dirty="0">
                <a:sym typeface="Wingdings" pitchFamily="2" charset="2"/>
              </a:rPr>
              <a:t> </a:t>
            </a:r>
            <a:r>
              <a:rPr lang="en-US" b="0" dirty="0" err="1">
                <a:sym typeface="Wingdings" pitchFamily="2" charset="2"/>
              </a:rPr>
              <a:t>uw</a:t>
            </a:r>
            <a:r>
              <a:rPr lang="en-US" b="0" dirty="0">
                <a:sym typeface="Wingdings" pitchFamily="2" charset="2"/>
              </a:rPr>
              <a:t> kind </a:t>
            </a:r>
            <a:r>
              <a:rPr lang="en-US" b="0" dirty="0" err="1">
                <a:sym typeface="Wingdings" pitchFamily="2" charset="2"/>
              </a:rPr>
              <a:t>een</a:t>
            </a:r>
            <a:r>
              <a:rPr lang="en-US" b="0" dirty="0">
                <a:sym typeface="Wingdings" pitchFamily="2" charset="2"/>
              </a:rPr>
              <a:t> </a:t>
            </a:r>
            <a:r>
              <a:rPr lang="en-US" b="0" dirty="0" err="1">
                <a:sym typeface="Wingdings" pitchFamily="2" charset="2"/>
              </a:rPr>
              <a:t>geldig</a:t>
            </a:r>
            <a:r>
              <a:rPr lang="en-US" b="0" dirty="0">
                <a:sym typeface="Wingdings" pitchFamily="2" charset="2"/>
              </a:rPr>
              <a:t> </a:t>
            </a:r>
            <a:r>
              <a:rPr lang="en-US" b="0" dirty="0" err="1">
                <a:sym typeface="Wingdings" pitchFamily="2" charset="2"/>
              </a:rPr>
              <a:t>Digid</a:t>
            </a:r>
            <a:r>
              <a:rPr lang="en-US" b="0" dirty="0">
                <a:sym typeface="Wingdings" pitchFamily="2" charset="2"/>
              </a:rPr>
              <a:t> te </a:t>
            </a:r>
            <a:r>
              <a:rPr lang="en-US" b="0" dirty="0" err="1">
                <a:sym typeface="Wingdings" pitchFamily="2" charset="2"/>
              </a:rPr>
              <a:t>hebben</a:t>
            </a:r>
            <a:r>
              <a:rPr lang="en-US" b="0" dirty="0">
                <a:sym typeface="Wingdings" pitchFamily="2" charset="2"/>
              </a:rPr>
              <a:t>. </a:t>
            </a:r>
            <a:r>
              <a:rPr lang="en-US" b="0" dirty="0" err="1">
                <a:sym typeface="Wingdings" pitchFamily="2" charset="2"/>
              </a:rPr>
              <a:t>Vraag</a:t>
            </a:r>
            <a:r>
              <a:rPr lang="en-US" b="0" dirty="0">
                <a:sym typeface="Wingdings" pitchFamily="2" charset="2"/>
              </a:rPr>
              <a:t> </a:t>
            </a:r>
            <a:r>
              <a:rPr lang="en-US" b="0" dirty="0" err="1">
                <a:sym typeface="Wingdings" pitchFamily="2" charset="2"/>
              </a:rPr>
              <a:t>dus</a:t>
            </a:r>
            <a:r>
              <a:rPr lang="en-US" b="0" dirty="0">
                <a:sym typeface="Wingdings" pitchFamily="2" charset="2"/>
              </a:rPr>
              <a:t> op </a:t>
            </a:r>
            <a:r>
              <a:rPr lang="en-US" b="0" dirty="0" err="1">
                <a:sym typeface="Wingdings" pitchFamily="2" charset="2"/>
              </a:rPr>
              <a:t>tijd</a:t>
            </a:r>
            <a:r>
              <a:rPr lang="en-US" b="0" dirty="0">
                <a:sym typeface="Wingdings" pitchFamily="2" charset="2"/>
              </a:rPr>
              <a:t> </a:t>
            </a:r>
            <a:r>
              <a:rPr lang="en-US" b="0" dirty="0" err="1">
                <a:sym typeface="Wingdings" pitchFamily="2" charset="2"/>
              </a:rPr>
              <a:t>Digid-toegang</a:t>
            </a:r>
            <a:r>
              <a:rPr lang="en-US" b="0" dirty="0">
                <a:sym typeface="Wingdings" pitchFamily="2" charset="2"/>
              </a:rPr>
              <a:t> </a:t>
            </a:r>
            <a:r>
              <a:rPr lang="en-US" b="0" dirty="0" err="1">
                <a:sym typeface="Wingdings" pitchFamily="2" charset="2"/>
              </a:rPr>
              <a:t>aan</a:t>
            </a:r>
            <a:r>
              <a:rPr lang="en-US" b="0" dirty="0">
                <a:sym typeface="Wingdings" pitchFamily="2" charset="2"/>
              </a:rPr>
              <a:t>.</a:t>
            </a:r>
          </a:p>
          <a:p>
            <a:pPr marL="177862" indent="-177862">
              <a:buFontTx/>
              <a:buChar char="-"/>
            </a:pPr>
            <a:endParaRPr lang="en-US" dirty="0"/>
          </a:p>
          <a:p>
            <a:pPr eaLnBrk="1" hangingPunct="1"/>
            <a:endParaRPr lang="nl-NL" dirty="0">
              <a:latin typeface="Arial" charset="0"/>
              <a:cs typeface="Times New Roman" pitchFamily="18" charset="0"/>
            </a:endParaRPr>
          </a:p>
        </p:txBody>
      </p:sp>
    </p:spTree>
    <p:extLst>
      <p:ext uri="{BB962C8B-B14F-4D97-AF65-F5344CB8AC3E}">
        <p14:creationId xmlns:p14="http://schemas.microsoft.com/office/powerpoint/2010/main" val="174075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8599"/>
            <a:r>
              <a:rPr lang="nl-NL" baseline="0" dirty="0"/>
              <a:t>Van december tot en met maart is het echt </a:t>
            </a:r>
            <a:r>
              <a:rPr lang="nl-NL" b="1" baseline="0" dirty="0"/>
              <a:t>piektijd voor leerlingen in klas 6</a:t>
            </a:r>
            <a:r>
              <a:rPr lang="nl-NL" baseline="0" dirty="0"/>
              <a:t>. Wees hier als ouder op voorbereid: het huidige systeem leidt helaas tot piekbelasting.</a:t>
            </a:r>
          </a:p>
          <a:p>
            <a:r>
              <a:rPr lang="nl-NL" baseline="0" dirty="0"/>
              <a:t>Het is in die periode namelijk erg druk met het reguliere schoolwerk, want het centraal examen is dichtbij. Daar komt dan de studiekeuze en (vaak) de selectieprocedure nog bovenop. Voor veel leerlingen is de druk in deze periode te hoog en is goede begeleiding vanuit huis echt noodzakelijk. </a:t>
            </a:r>
          </a:p>
          <a:p>
            <a:endParaRPr lang="nl-NL" baseline="0" dirty="0"/>
          </a:p>
          <a:p>
            <a:r>
              <a:rPr lang="nl-NL" baseline="0" dirty="0"/>
              <a:t>Hoe kunt u uw kind helpen? Stimuleer uw kind om </a:t>
            </a:r>
            <a:r>
              <a:rPr lang="nl-NL" b="1" baseline="0" dirty="0"/>
              <a:t>dit najaar in klas 5 </a:t>
            </a:r>
            <a:r>
              <a:rPr lang="nl-NL" baseline="0" dirty="0"/>
              <a:t>al heel actief bezig te gaan met de studiekeuze. Vanaf begin oktober zijn er allerlei activiteiten (vaak online). Bovendien helpt het leerlingen met motivatieproblemen vaak om al vooruit te kijken.</a:t>
            </a:r>
          </a:p>
          <a:p>
            <a:endParaRPr lang="nl-NL" baseline="0" dirty="0"/>
          </a:p>
          <a:p>
            <a:r>
              <a:rPr lang="nl-NL" baseline="0" dirty="0"/>
              <a:t>U kunt uw kind ook begeleiden met de praktische stappen die bij een studiekeuze komen kijken: van het plannen van open dagen en het aanvragen van verlof tot het uiteindelijke aanmelden voor een studie. Voor veel leerlingen is het studiekeuzeproces de eerste ervaring met de administratieve werkelijkheid van het leven na de middelbare school. U hoeft niet alle hobbels weg te nemen (liever niet zelfs), maar enige begeleiding is waarschijnlijk geen overbodige luxe.</a:t>
            </a:r>
          </a:p>
          <a:p>
            <a:endParaRPr lang="nl-NL" baseline="0" dirty="0"/>
          </a:p>
          <a:p>
            <a:r>
              <a:rPr lang="nl-NL" baseline="0" dirty="0"/>
              <a:t>Alvast een tip in dat kader: voor de aanmelding in klas 6 heeft uw kind </a:t>
            </a:r>
            <a:r>
              <a:rPr lang="nl-NL" b="1" baseline="0" dirty="0"/>
              <a:t>een </a:t>
            </a:r>
            <a:r>
              <a:rPr lang="nl-NL" b="1" baseline="0" dirty="0" err="1"/>
              <a:t>Digi</a:t>
            </a:r>
            <a:r>
              <a:rPr lang="nl-NL" b="1" baseline="0" dirty="0"/>
              <a:t>-D </a:t>
            </a:r>
            <a:r>
              <a:rPr lang="nl-NL" baseline="0" dirty="0"/>
              <a:t>nodig. Het is handig om dat al ruimschoots van tevoren met uw kind aan te vragen.</a:t>
            </a:r>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17</a:t>
            </a:fld>
            <a:endParaRPr lang="nl-NL"/>
          </a:p>
        </p:txBody>
      </p:sp>
    </p:spTree>
    <p:extLst>
      <p:ext uri="{BB962C8B-B14F-4D97-AF65-F5344CB8AC3E}">
        <p14:creationId xmlns:p14="http://schemas.microsoft.com/office/powerpoint/2010/main" val="1384941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deadline voor aanmelding is niet voor elke opleiding hetzelfde:</a:t>
            </a:r>
          </a:p>
          <a:p>
            <a:endParaRPr lang="nl-NL" dirty="0"/>
          </a:p>
          <a:p>
            <a:pPr marL="171450" indent="-171450">
              <a:buFontTx/>
              <a:buChar char="-"/>
            </a:pPr>
            <a:r>
              <a:rPr lang="nl-NL" dirty="0"/>
              <a:t>Voor opleidingen die </a:t>
            </a:r>
            <a:r>
              <a:rPr lang="nl-NL" b="1" dirty="0"/>
              <a:t>geen decentrale selectie </a:t>
            </a:r>
            <a:r>
              <a:rPr lang="nl-NL" dirty="0"/>
              <a:t>organiseren is de deadline 1 mei.</a:t>
            </a:r>
          </a:p>
          <a:p>
            <a:pPr marL="171450" indent="-171450">
              <a:buFontTx/>
              <a:buChar char="-"/>
            </a:pPr>
            <a:r>
              <a:rPr lang="nl-NL" baseline="0" dirty="0"/>
              <a:t>Voor opleidingen met </a:t>
            </a:r>
            <a:r>
              <a:rPr lang="nl-NL" b="1" baseline="0" dirty="0"/>
              <a:t>een </a:t>
            </a:r>
            <a:r>
              <a:rPr lang="nl-NL" b="1" baseline="0" dirty="0" err="1"/>
              <a:t>numerus</a:t>
            </a:r>
            <a:r>
              <a:rPr lang="nl-NL" b="1" baseline="0" dirty="0"/>
              <a:t> fixus en decentrale selectie </a:t>
            </a:r>
            <a:r>
              <a:rPr lang="nl-NL" baseline="0" dirty="0"/>
              <a:t>is de deadline 15 januari.</a:t>
            </a:r>
          </a:p>
          <a:p>
            <a:pPr marL="171450" indent="-171450">
              <a:buFontTx/>
              <a:buChar char="-"/>
            </a:pPr>
            <a:r>
              <a:rPr lang="nl-NL" baseline="0" dirty="0"/>
              <a:t>Voor </a:t>
            </a:r>
            <a:r>
              <a:rPr lang="nl-NL" b="1" baseline="0" dirty="0"/>
              <a:t>University Colleges en voor opleidingen in het buitenland </a:t>
            </a:r>
            <a:r>
              <a:rPr lang="nl-NL" baseline="0" dirty="0"/>
              <a:t>gelden vroegere data, die per instituut verschillen. </a:t>
            </a:r>
          </a:p>
          <a:p>
            <a:pPr marL="171450" indent="-171450">
              <a:buFontTx/>
              <a:buChar char="-"/>
            </a:pPr>
            <a:endParaRPr lang="nl-NL" baseline="0" dirty="0"/>
          </a:p>
          <a:p>
            <a:pPr marL="0" indent="0">
              <a:buFontTx/>
              <a:buNone/>
            </a:pPr>
            <a:r>
              <a:rPr lang="nl-NL" baseline="0" dirty="0"/>
              <a:t>Overweegt uw kind een University College of een studie in het buitenland, dan is het zaak nu al goed uit te zoeken wat daar allemaal bij komt kijken. Als u daar samen in vastloopt, kan uw kind altijd een afspraak met de decaan maken.  </a:t>
            </a:r>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18</a:t>
            </a:fld>
            <a:endParaRPr lang="nl-NL"/>
          </a:p>
        </p:txBody>
      </p:sp>
    </p:spTree>
    <p:extLst>
      <p:ext uri="{BB962C8B-B14F-4D97-AF65-F5344CB8AC3E}">
        <p14:creationId xmlns:p14="http://schemas.microsoft.com/office/powerpoint/2010/main" val="664345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Veel opleidingen laten maar een beperkt aantal studenten toe: zij hanteren een </a:t>
            </a:r>
            <a:r>
              <a:rPr lang="nl-NL" b="1" baseline="0" dirty="0" err="1"/>
              <a:t>numerus</a:t>
            </a:r>
            <a:r>
              <a:rPr lang="nl-NL" b="1" baseline="0" dirty="0"/>
              <a:t> fixus</a:t>
            </a:r>
            <a:r>
              <a:rPr lang="nl-NL" baseline="0" dirty="0"/>
              <a:t>. Vroeger werd er voor deze opleidingen geloot, dat was een centrale selectie. Dit systeem is afgeschaft. Er wordt nu alleen nog maar </a:t>
            </a:r>
            <a:r>
              <a:rPr lang="nl-NL" b="1" baseline="0" dirty="0"/>
              <a:t>decentraal</a:t>
            </a:r>
            <a:r>
              <a:rPr lang="nl-NL" baseline="0" dirty="0"/>
              <a:t> geselecteerd, wat inhoudt dat elke opleiding zelf selectiecriteria vaststelt en de selectieprocedure vormgeeft. Meer over deze criteria in de volgende slides.</a:t>
            </a:r>
          </a:p>
          <a:p>
            <a:endParaRPr lang="nl-NL" baseline="0" dirty="0"/>
          </a:p>
          <a:p>
            <a:r>
              <a:rPr lang="nl-NL" baseline="0" dirty="0"/>
              <a:t>Er zijn wel landelijke regels:</a:t>
            </a:r>
          </a:p>
          <a:p>
            <a:pPr marL="177862" indent="-177862">
              <a:buFontTx/>
              <a:buChar char="-"/>
            </a:pPr>
            <a:r>
              <a:rPr lang="nl-NL" baseline="0" dirty="0"/>
              <a:t>Je mag je per studiejaar inschrijven voor een decentrale selectie bij 2 studies.</a:t>
            </a:r>
          </a:p>
          <a:p>
            <a:pPr marL="177862" indent="-177862">
              <a:buFontTx/>
              <a:buChar char="-"/>
            </a:pPr>
            <a:r>
              <a:rPr lang="nl-NL" baseline="0" dirty="0"/>
              <a:t>Je mag je daarbij inschrijven voor 2x dezelfde studie in verschillende steden, maar dat mag NIET bij geneeskunde, tandheelkunde, mondzorgkunde, fysiotherapie en verloskunde.</a:t>
            </a:r>
          </a:p>
          <a:p>
            <a:pPr marL="177862" indent="-177862">
              <a:buFontTx/>
              <a:buChar char="-"/>
            </a:pPr>
            <a:r>
              <a:rPr lang="nl-NL" baseline="0" dirty="0"/>
              <a:t>Je mag tot 1, 2 of 3 keer meedoen aan de selectieprocedure: de opleiding bepaalt hoe vaak. Er zijn dus opleidingen waar je het een jaar later niet nogmaals mag proberen!</a:t>
            </a:r>
          </a:p>
          <a:p>
            <a:endParaRPr lang="nl-NL" baseline="0" dirty="0"/>
          </a:p>
          <a:p>
            <a:r>
              <a:rPr lang="nl-NL" baseline="0" dirty="0"/>
              <a:t>De selectieprocedure loopt vervolgens van half januari tot ergens in maart. In april volgt de uitslag, zodat leerlingen vóór 1 mei weten waar ze aan toe zijn en zich eventueel nog voor een andere studie (zonder </a:t>
            </a:r>
            <a:r>
              <a:rPr lang="nl-NL" baseline="0" dirty="0" err="1"/>
              <a:t>numerus</a:t>
            </a:r>
            <a:r>
              <a:rPr lang="nl-NL" baseline="0" dirty="0"/>
              <a:t> fixus) kunnen inschrijven.</a:t>
            </a:r>
          </a:p>
          <a:p>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Heel veel (betrouwbare!)</a:t>
            </a:r>
            <a:r>
              <a:rPr lang="nl-NL" baseline="0" dirty="0"/>
              <a:t> informatie over de decentrale selectie is te vinden op studiekeuze123.nl.</a:t>
            </a:r>
          </a:p>
          <a:p>
            <a:endParaRPr lang="nl-NL" baseline="0"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19</a:t>
            </a:fld>
            <a:endParaRPr lang="nl-NL"/>
          </a:p>
        </p:txBody>
      </p:sp>
    </p:spTree>
    <p:extLst>
      <p:ext uri="{BB962C8B-B14F-4D97-AF65-F5344CB8AC3E}">
        <p14:creationId xmlns:p14="http://schemas.microsoft.com/office/powerpoint/2010/main" val="3714031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grote verandering ten opzichte van de studiekeuze vroeger is de </a:t>
            </a:r>
            <a:r>
              <a:rPr lang="nl-NL" b="1" dirty="0"/>
              <a:t>decentrale selectie</a:t>
            </a:r>
            <a:r>
              <a:rPr lang="nl-NL" dirty="0"/>
              <a:t>. Steeds meer opleidingen hebben een </a:t>
            </a:r>
            <a:r>
              <a:rPr lang="nl-NL" b="0" dirty="0" err="1"/>
              <a:t>numerus</a:t>
            </a:r>
            <a:r>
              <a:rPr lang="nl-NL" b="0" dirty="0"/>
              <a:t> fixus en selecteren hun studenten zelf. </a:t>
            </a:r>
            <a:r>
              <a:rPr lang="nl-NL" dirty="0"/>
              <a:t>De deadline voor aanmelding voor deze opleidingen is </a:t>
            </a:r>
            <a:r>
              <a:rPr lang="nl-NL" b="1" dirty="0"/>
              <a:t>15 januari 2025</a:t>
            </a:r>
            <a:r>
              <a:rPr lang="nl-NL" dirty="0"/>
              <a:t>. Dat is over iets meer dan een jaar al!</a:t>
            </a:r>
          </a:p>
          <a:p>
            <a:endParaRPr lang="nl-NL" baseline="0" dirty="0"/>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20</a:t>
            </a:fld>
            <a:endParaRPr lang="nl-NL"/>
          </a:p>
        </p:txBody>
      </p:sp>
    </p:spTree>
    <p:extLst>
      <p:ext uri="{BB962C8B-B14F-4D97-AF65-F5344CB8AC3E}">
        <p14:creationId xmlns:p14="http://schemas.microsoft.com/office/powerpoint/2010/main" val="4075683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Welk criteria hanteren opleidingen die decentraal selecteren? </a:t>
            </a:r>
          </a:p>
          <a:p>
            <a:endParaRPr lang="nl-NL" baseline="0" dirty="0"/>
          </a:p>
          <a:p>
            <a:r>
              <a:rPr lang="nl-NL" baseline="0" dirty="0"/>
              <a:t>Het voornaamste selectiecriterium is nog altijd de cijferlijst. In tegenstelling tot vroeger gebruiken opleidingen nu de cijfers van eind klas 5. Dat voelt wat vreemd, maar de cijfers in klas 6 worden dus niet gebruikt voor de selectie! </a:t>
            </a:r>
          </a:p>
          <a:p>
            <a:r>
              <a:rPr lang="nl-NL" baseline="0" dirty="0"/>
              <a:t>De situatie die is ontstaan is dus als volgt:</a:t>
            </a:r>
          </a:p>
          <a:p>
            <a:pPr marL="177862" indent="-177862">
              <a:buFontTx/>
              <a:buChar char="-"/>
            </a:pPr>
            <a:r>
              <a:rPr lang="nl-NL" b="1" baseline="0" dirty="0"/>
              <a:t>Alleen de eindcijfers van klas 5 tellen voor de selectie.*</a:t>
            </a:r>
          </a:p>
          <a:p>
            <a:pPr marL="177862" indent="-177862">
              <a:buFontTx/>
              <a:buChar char="-"/>
            </a:pPr>
            <a:r>
              <a:rPr lang="nl-NL" baseline="0" dirty="0"/>
              <a:t>De cijfers in klas 6 inclusief CE zijn doorslaggevend voor wel/niet slagen.</a:t>
            </a:r>
          </a:p>
          <a:p>
            <a:endParaRPr lang="nl-NL" baseline="0" dirty="0"/>
          </a:p>
          <a:p>
            <a:pPr defTabSz="948599"/>
            <a:r>
              <a:rPr lang="nl-NL" baseline="0" dirty="0"/>
              <a:t>Aan het begin van klas 6 krijgt uw kind een papieren cijferlijst met de eindcijfers van klas 5. </a:t>
            </a:r>
            <a:r>
              <a:rPr lang="nl-NL" b="1" baseline="0" dirty="0"/>
              <a:t>Bewaar deze cijferlijst goed.</a:t>
            </a:r>
          </a:p>
          <a:p>
            <a:endParaRPr lang="nl-NL" baseline="0" dirty="0"/>
          </a:p>
          <a:p>
            <a:r>
              <a:rPr lang="nl-NL" baseline="0" dirty="0"/>
              <a:t>De opleidingen willen daarnaast vaak </a:t>
            </a:r>
            <a:r>
              <a:rPr lang="nl-NL" b="1" baseline="0" dirty="0"/>
              <a:t>gewaarmerkte</a:t>
            </a:r>
            <a:r>
              <a:rPr lang="nl-NL" baseline="0" dirty="0"/>
              <a:t> cijferlijsten of formulieren van school ontvangen. Help uw kind op tijd om helder te krijgen wat hij/zij moet aanleveren bij de opleiding en wacht niet tot het laatste moment. </a:t>
            </a:r>
          </a:p>
          <a:p>
            <a:endParaRPr lang="nl-NL" baseline="0"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21</a:t>
            </a:fld>
            <a:endParaRPr lang="nl-NL"/>
          </a:p>
        </p:txBody>
      </p:sp>
    </p:spTree>
    <p:extLst>
      <p:ext uri="{BB962C8B-B14F-4D97-AF65-F5344CB8AC3E}">
        <p14:creationId xmlns:p14="http://schemas.microsoft.com/office/powerpoint/2010/main" val="339975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8599">
              <a:defRPr/>
            </a:pPr>
            <a:r>
              <a:rPr lang="nl-NL" dirty="0"/>
              <a:t>Er</a:t>
            </a:r>
            <a:r>
              <a:rPr lang="nl-NL" baseline="0" dirty="0"/>
              <a:t> is een woud aan studies in het hoger onderwijs (meer dan 2500!), dus daar wordt een mens nooit zomaar wijs uit. </a:t>
            </a:r>
            <a:r>
              <a:rPr lang="nl-NL" dirty="0"/>
              <a:t>Een succesvol LOB-traject start met </a:t>
            </a:r>
            <a:r>
              <a:rPr lang="nl-NL" b="1" dirty="0"/>
              <a:t>zelfkennis</a:t>
            </a:r>
            <a:r>
              <a:rPr lang="nl-NL" dirty="0"/>
              <a:t> en </a:t>
            </a:r>
            <a:r>
              <a:rPr lang="nl-NL" b="1" dirty="0"/>
              <a:t>reflectie. </a:t>
            </a:r>
            <a:r>
              <a:rPr lang="nl-NL" b="0" dirty="0"/>
              <a:t>D</a:t>
            </a:r>
            <a:r>
              <a:rPr lang="nl-NL" dirty="0"/>
              <a:t>e leerling, met zijn/haar vaardigheden en interesses, moet het uitgangspunt vormen.</a:t>
            </a:r>
          </a:p>
          <a:p>
            <a:pPr defTabSz="948599">
              <a:defRPr/>
            </a:pPr>
            <a:endParaRPr lang="nl-NL" dirty="0"/>
          </a:p>
          <a:p>
            <a:pPr defTabSz="948599">
              <a:defRPr/>
            </a:pPr>
            <a:r>
              <a:rPr lang="nl-NL" dirty="0"/>
              <a:t>Als u als ouder merkt dat uw kind zich zonder al te veel zelfreflectie meteen richt op de vele studies, kunt u proberen het gesprek terug te sturen naar die basis. Waarom denk je dat die studie interessant is? Bij welke interesses sluit het aan? Heb je nog meer interesses die niet aan bod komen in die studie? Wat denk je dat jij goed kunt? Het motto is: vragen, vragen, doorvragen.</a:t>
            </a:r>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a:t>
            </a:fld>
            <a:endParaRPr lang="nl-NL"/>
          </a:p>
        </p:txBody>
      </p:sp>
    </p:spTree>
    <p:extLst>
      <p:ext uri="{BB962C8B-B14F-4D97-AF65-F5344CB8AC3E}">
        <p14:creationId xmlns:p14="http://schemas.microsoft.com/office/powerpoint/2010/main" val="3771629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cijfers gebruiken opleidingen nog allerlei andere criteria bij de selectie, die zij zelf mogen bepalen. De meeste opleidingen vragen bijvoorbeeld om een motivatiebrief. Denk verder ook aan zaken als aanbevelingsbrieven, portfolio’s (bij creatievere opleidingen zoals Industrieel Ontwerp) of tests als de </a:t>
            </a:r>
            <a:r>
              <a:rPr lang="nl-NL" dirty="0" err="1"/>
              <a:t>Bmat</a:t>
            </a:r>
            <a:r>
              <a:rPr lang="nl-NL" dirty="0"/>
              <a:t> (bij Geneeskunde). Zorg dat uw kind ruim op tijd heeft uitgezocht welke criteria de opleiding hanteert: er zijn grote verschillen. </a:t>
            </a:r>
          </a:p>
          <a:p>
            <a:endParaRPr lang="nl-NL" dirty="0"/>
          </a:p>
          <a:p>
            <a:r>
              <a:rPr lang="nl-NL" dirty="0"/>
              <a:t>Op school kunnen leerlingen voor hulp bij het nemen van de diverse hordes terecht bij mentor en/of decaan, maar ook vakdocenten kunnen hier vaak goed bij helpen.</a:t>
            </a:r>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22</a:t>
            </a:fld>
            <a:endParaRPr lang="nl-NL"/>
          </a:p>
        </p:txBody>
      </p:sp>
    </p:spTree>
    <p:extLst>
      <p:ext uri="{BB962C8B-B14F-4D97-AF65-F5344CB8AC3E}">
        <p14:creationId xmlns:p14="http://schemas.microsoft.com/office/powerpoint/2010/main" val="482600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Voor opleidingen zonder </a:t>
            </a:r>
            <a:r>
              <a:rPr lang="nl-NL" baseline="0" dirty="0" err="1"/>
              <a:t>numerus</a:t>
            </a:r>
            <a:r>
              <a:rPr lang="nl-NL" baseline="0" dirty="0"/>
              <a:t> fixus geldt geen selectieprocedure. De deadline voor aanmelding voor deze opleidingen is </a:t>
            </a:r>
            <a:r>
              <a:rPr lang="nl-NL" b="1" baseline="0" dirty="0"/>
              <a:t>1 mei 2023</a:t>
            </a:r>
            <a:r>
              <a:rPr lang="nl-NL" baseline="0" dirty="0"/>
              <a:t>. Inschrijven voor die datum geeft de leerling “</a:t>
            </a:r>
            <a:r>
              <a:rPr lang="nl-NL" b="1" baseline="0" dirty="0"/>
              <a:t>toelatingsrecht</a:t>
            </a:r>
            <a:r>
              <a:rPr lang="nl-NL" baseline="0" dirty="0"/>
              <a:t>”. Dat betekent dat je recht hebt op toelating bij een opleiding – dat mag óók een andere opleiding zijn, als je nog van keuze switcht. Later aanmelden kan soms wel, maar de opleiding heeft dan het recht je te weigeren. Dat moet dan wel van tevoren duidelijk zijn, dus raadpleeg ook hier goed de site van de opleiding.</a:t>
            </a:r>
          </a:p>
          <a:p>
            <a:endParaRPr lang="nl-NL" baseline="0" dirty="0"/>
          </a:p>
          <a:p>
            <a:r>
              <a:rPr lang="nl-NL" baseline="0" dirty="0"/>
              <a:t>Deze regel is ingesteld omdat late kiezers vaker voortijdig stoppen met hun opleiding. Het doel van de deadline van 1 mei is dus om leerlingen te dwingen goed en op tijd over hun keuze na te denken. Hiervoor wordt nog een ander instrument gebruikt: de “matching”.</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23</a:t>
            </a:fld>
            <a:endParaRPr lang="nl-NL"/>
          </a:p>
        </p:txBody>
      </p:sp>
    </p:spTree>
    <p:extLst>
      <p:ext uri="{BB962C8B-B14F-4D97-AF65-F5344CB8AC3E}">
        <p14:creationId xmlns:p14="http://schemas.microsoft.com/office/powerpoint/2010/main" val="3061462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Opleidingen zonder decentrale selectie moeten verplicht een “</a:t>
            </a:r>
            <a:r>
              <a:rPr lang="nl-NL" b="1" dirty="0"/>
              <a:t>matching</a:t>
            </a:r>
            <a:r>
              <a:rPr lang="nl-NL" dirty="0"/>
              <a:t>” organiseren, ook wel “</a:t>
            </a:r>
            <a:r>
              <a:rPr lang="nl-NL" b="1" dirty="0"/>
              <a:t>studiekeuzecheck</a:t>
            </a:r>
            <a:r>
              <a:rPr lang="nl-NL" dirty="0"/>
              <a:t>” genoemd. </a:t>
            </a:r>
            <a:r>
              <a:rPr lang="nl-NL" b="0" dirty="0"/>
              <a:t>Matching is dus </a:t>
            </a:r>
            <a:r>
              <a:rPr lang="nl-NL" b="1" dirty="0"/>
              <a:t>géén selectie</a:t>
            </a:r>
            <a:r>
              <a:rPr lang="nl-NL" b="0" dirty="0"/>
              <a:t>, al lijkt het er soms wel op</a:t>
            </a:r>
            <a:r>
              <a:rPr lang="nl-NL" b="1" dirty="0"/>
              <a:t>. </a:t>
            </a:r>
            <a:r>
              <a:rPr lang="nl-NL" b="0" dirty="0"/>
              <a:t>Wat is het dan wel? </a:t>
            </a:r>
            <a:r>
              <a:rPr lang="nl-NL" b="0" baseline="0" dirty="0"/>
              <a:t>Matching</a:t>
            </a:r>
            <a:r>
              <a:rPr lang="nl-NL" baseline="0" dirty="0"/>
              <a:t> is een check met als doel: bewustere keuzes stimuleren en reflectie op de keuze mogelijk maken. Er kan een (niet bindend) advies uitrollen. </a:t>
            </a:r>
          </a:p>
          <a:p>
            <a:endParaRPr lang="nl-NL" baseline="0" dirty="0"/>
          </a:p>
          <a:p>
            <a:r>
              <a:rPr lang="nl-NL" baseline="0" dirty="0"/>
              <a:t>De vorm verschilt momenteel nog sterk per opleiding. Aan de ene kant zijn er opleidingen die een complete </a:t>
            </a:r>
            <a:r>
              <a:rPr lang="nl-NL" baseline="0" dirty="0" err="1"/>
              <a:t>matchingsdag</a:t>
            </a:r>
            <a:r>
              <a:rPr lang="nl-NL" baseline="0" dirty="0"/>
              <a:t> organiseren met colleges, een toets, en voor iedere student een persoonlijk gesprek. Aan de andere kant beperken sommige opleidingen zich tot een online vragenlijst. Er is een luide roep om meer eenheid in dit proces. Het zou dus goed kunnen dat de verschillen straks voor de huidige </a:t>
            </a:r>
            <a:r>
              <a:rPr lang="nl-NL" baseline="0" dirty="0" err="1"/>
              <a:t>vijfdeklassers</a:t>
            </a:r>
            <a:r>
              <a:rPr lang="nl-NL" baseline="0" dirty="0"/>
              <a:t> alweer een stuk minder groot zijn.</a:t>
            </a: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24</a:t>
            </a:fld>
            <a:endParaRPr lang="nl-NL"/>
          </a:p>
        </p:txBody>
      </p:sp>
    </p:spTree>
    <p:extLst>
      <p:ext uri="{BB962C8B-B14F-4D97-AF65-F5344CB8AC3E}">
        <p14:creationId xmlns:p14="http://schemas.microsoft.com/office/powerpoint/2010/main" val="868565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Tot nu toe ging het vooral over studies en aanmeldingen. Lang niet elke leerling gaat echter meteen na school studeren. Het zogeheten tussenjaar wordt steeds</a:t>
            </a:r>
            <a:r>
              <a:rPr lang="nl-NL" baseline="0" dirty="0"/>
              <a:t> populairder. Dat is niet zo vreemd: de druk om te kiezen is soms te hoog. Een “foute” keuze kan duurder uitpakken dan vroeger en de angst om te falen is groter geworden. Dan is het aantrekkelijk om de keuze een jaar uit te stellen.</a:t>
            </a:r>
          </a:p>
          <a:p>
            <a:endParaRPr lang="nl-NL" baseline="0" dirty="0"/>
          </a:p>
          <a:p>
            <a:r>
              <a:rPr lang="nl-NL" baseline="0" dirty="0"/>
              <a:t>Een tussenjaar kan heel goed voor de ontwikkeling van een kind zijn. De grootste </a:t>
            </a:r>
            <a:r>
              <a:rPr lang="nl-NL" b="1" baseline="0" dirty="0"/>
              <a:t>valkuil</a:t>
            </a:r>
            <a:r>
              <a:rPr lang="nl-NL" baseline="0" dirty="0"/>
              <a:t> is te denken dat je na een tussenjaar op miraculeuze wijze ineens wél weet wat je wil kiezen. Een tussenjaar is dus geen excuus om in klas 5 en 6 niet te hoeven nadenken over studiekeuze.</a:t>
            </a:r>
          </a:p>
          <a:p>
            <a:endParaRPr lang="nl-NL" baseline="0" dirty="0"/>
          </a:p>
          <a:p>
            <a:r>
              <a:rPr lang="nl-NL" baseline="0" dirty="0"/>
              <a:t>De praktische kanten van een tussenjaar vormen een uitdaging. Er zijn dan ook veel commerciële aanbieders die goed geld verdienen aan de groeiende populariteit van tussenjaren. Ons advies: wees kritisch op dit soort bedrijven en lees u altijd zeer goed in. </a:t>
            </a:r>
            <a:r>
              <a:rPr lang="nl-NL" b="1" baseline="0" dirty="0"/>
              <a:t>Betrouwbare informatie is te vinden bij EP-Nuffic, via de site wilweg.nl.</a:t>
            </a:r>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25</a:t>
            </a:fld>
            <a:endParaRPr lang="nl-NL"/>
          </a:p>
        </p:txBody>
      </p:sp>
    </p:spTree>
    <p:extLst>
      <p:ext uri="{BB962C8B-B14F-4D97-AF65-F5344CB8AC3E}">
        <p14:creationId xmlns:p14="http://schemas.microsoft.com/office/powerpoint/2010/main" val="1667465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willen allemaal het beste voor onze kinderen/leerlingen en soms leidt dat tot stress. De druk op deze generatie jongeren is erg hoog. Jongeren leggen zichzelf vaak een hoge prestatiedruk op en ook de maatschappij lijkt steeds minder ruimte te bieden aan jongeren om een beetje aan te rommelen en hun eigen weg te vinden. </a:t>
            </a:r>
          </a:p>
          <a:p>
            <a:endParaRPr lang="nl-NL" dirty="0"/>
          </a:p>
          <a:p>
            <a:r>
              <a:rPr lang="nl-NL" dirty="0"/>
              <a:t>Sommige leerlingen hebben misschien wat te weinig stress, maar voor veel leerlingen geldt dat ze zich érg druk maken over hun studiekeuze. Relativeren is dan belangrijk en daar kunnen wij, ouders en school, bij helpen. Een studiekeuze die “verkeerd” is, is immers geen mislukking maar een leerzame ervaring. Bijna niemand gaat in één rechte lijn van school via studie naar een beroep. Zijpaden en afslagen zijn juist vormend in de ontwikkeling van jongeren naar volwassenen. Het helpt leerlingen daarom vaak om van volwassenen te horen welke route zij afgelegd hebben.</a:t>
            </a:r>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26</a:t>
            </a:fld>
            <a:endParaRPr lang="nl-NL"/>
          </a:p>
        </p:txBody>
      </p:sp>
    </p:spTree>
    <p:extLst>
      <p:ext uri="{BB962C8B-B14F-4D97-AF65-F5344CB8AC3E}">
        <p14:creationId xmlns:p14="http://schemas.microsoft.com/office/powerpoint/2010/main" val="3718923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Onderstaande tekst is van een oud-leerling en illustreert goed wat de waarde is van omwegen: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mj-lt"/>
              </a:rPr>
              <a:t>“In het kort: ondanks alle adviezen vanuit omgeving en school, ben ik na het gymnasium naar HBO Hoge Hotelschool gegaan. Daar stond ik op de reservelijst, dus ik ben eerst een jaar gaan werken en reizen. Op de Hotelschool heb ik een fantastische tijd gehad, maar werd niet voldoende uitgedaagd in kennis. Hierna ben ik Bedrijfskunde aan de VU gaan doen omdat ik voor dat soort vakken (economie, accounting, recht, ethiek e.d.) op de Hotelschool alleen maar 10’en haalde; dat leek me een logische keuze. Op de VU werd ik echter diep ongelukkig. Van de sfeer, maar vooral omdat het heel competitief was en iedereen bezig was met zo snel mogelijk op de </a:t>
            </a:r>
            <a:r>
              <a:rPr lang="nl-NL" sz="1200" dirty="0" err="1">
                <a:latin typeface="+mj-lt"/>
              </a:rPr>
              <a:t>Zuidas</a:t>
            </a:r>
            <a:r>
              <a:rPr lang="nl-NL" sz="1200" dirty="0">
                <a:latin typeface="+mj-lt"/>
              </a:rPr>
              <a:t> terecht te komen. Uiteindelijk aan de UvA Communicatiewetenschappen gaan studeren omdat ik ondertussen al 4 jaar bezig was en nog geen papiertje had. Door een relatief simpele studie, veel tijd gehad om mezelf in te zetten voor de studie en universiteit zelf (peercoach, bijlesleraar statistiek, studentbegeleider) en daarnaast bestuur van een politieke jongerenvereniging. Stage kunnen lopen bij een Tweede Kamerlid, heel snel een mooie functie bij een grote gemeente gekregen: ineens ging het als een sneltrein. Spijt van? Geenszins. Ik zou het op precies dezelfde manier over hebben gedaan als ik nu opnieuw mag kiezen. Omdat ik overal van geleerd heb en alle ervaringen me gemaakt hebben. Maar ik zou graag vertellen, ook al is het maar aan een klein publiek, hoe belangrijk goede keuzes zijn, maar dat foute keuzes misschien wel net zo leerzaam zijn.”</a:t>
            </a:r>
          </a:p>
          <a:p>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27</a:t>
            </a:fld>
            <a:endParaRPr lang="nl-NL"/>
          </a:p>
        </p:txBody>
      </p:sp>
    </p:spTree>
    <p:extLst>
      <p:ext uri="{BB962C8B-B14F-4D97-AF65-F5344CB8AC3E}">
        <p14:creationId xmlns:p14="http://schemas.microsoft.com/office/powerpoint/2010/main" val="464703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8599">
              <a:defRPr/>
            </a:pPr>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28</a:t>
            </a:fld>
            <a:endParaRPr lang="nl-NL"/>
          </a:p>
        </p:txBody>
      </p:sp>
    </p:spTree>
    <p:extLst>
      <p:ext uri="{BB962C8B-B14F-4D97-AF65-F5344CB8AC3E}">
        <p14:creationId xmlns:p14="http://schemas.microsoft.com/office/powerpoint/2010/main" val="331519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3</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nl-NL" dirty="0">
                <a:latin typeface="+mn-lt"/>
                <a:cs typeface="Times New Roman" pitchFamily="18" charset="0"/>
              </a:rPr>
              <a:t>Hoe verloopt een </a:t>
            </a:r>
            <a:r>
              <a:rPr lang="nl-NL" b="1" dirty="0">
                <a:latin typeface="+mn-lt"/>
                <a:cs typeface="Times New Roman" pitchFamily="18" charset="0"/>
              </a:rPr>
              <a:t>studiekeuzeproces</a:t>
            </a:r>
            <a:r>
              <a:rPr lang="nl-NL" dirty="0">
                <a:latin typeface="+mn-lt"/>
                <a:cs typeface="Times New Roman" pitchFamily="18" charset="0"/>
              </a:rPr>
              <a:t> nu eigenlijk? Er zijn 4 fases te onderscheiden: </a:t>
            </a:r>
            <a:r>
              <a:rPr lang="nl-NL" b="1" dirty="0">
                <a:latin typeface="+mn-lt"/>
                <a:cs typeface="Times New Roman" pitchFamily="18" charset="0"/>
              </a:rPr>
              <a:t>oriënteren, verkennen, verdiepen en knoop doorhakken</a:t>
            </a:r>
            <a:r>
              <a:rPr lang="nl-NL" dirty="0">
                <a:latin typeface="+mn-lt"/>
                <a:cs typeface="Times New Roman" pitchFamily="18" charset="0"/>
              </a:rPr>
              <a:t>. In het hele proces is het belangrijk dat de leerling zelf een </a:t>
            </a:r>
            <a:r>
              <a:rPr lang="en-US" dirty="0" err="1">
                <a:latin typeface="+mn-lt"/>
              </a:rPr>
              <a:t>actieve</a:t>
            </a:r>
            <a:r>
              <a:rPr lang="en-US" dirty="0">
                <a:latin typeface="+mn-lt"/>
              </a:rPr>
              <a:t> </a:t>
            </a:r>
            <a:r>
              <a:rPr lang="en-US" dirty="0" err="1">
                <a:latin typeface="+mn-lt"/>
              </a:rPr>
              <a:t>houding</a:t>
            </a:r>
            <a:r>
              <a:rPr lang="en-US" dirty="0">
                <a:latin typeface="+mn-lt"/>
              </a:rPr>
              <a:t> </a:t>
            </a:r>
            <a:r>
              <a:rPr lang="en-US" dirty="0" err="1">
                <a:latin typeface="+mn-lt"/>
              </a:rPr>
              <a:t>aanneemt</a:t>
            </a:r>
            <a:r>
              <a:rPr lang="en-US" dirty="0">
                <a:latin typeface="+mn-lt"/>
              </a:rPr>
              <a:t>, want het </a:t>
            </a:r>
            <a:r>
              <a:rPr lang="en-US" dirty="0" err="1">
                <a:latin typeface="+mn-lt"/>
              </a:rPr>
              <a:t>proces</a:t>
            </a:r>
            <a:r>
              <a:rPr lang="en-US" dirty="0">
                <a:latin typeface="+mn-lt"/>
              </a:rPr>
              <a:t> </a:t>
            </a:r>
            <a:r>
              <a:rPr lang="en-US" dirty="0" err="1">
                <a:latin typeface="+mn-lt"/>
              </a:rPr>
              <a:t>verloopt</a:t>
            </a:r>
            <a:r>
              <a:rPr lang="en-US" dirty="0">
                <a:latin typeface="+mn-lt"/>
              </a:rPr>
              <a:t> </a:t>
            </a:r>
            <a:r>
              <a:rPr lang="en-US" dirty="0" err="1">
                <a:latin typeface="+mn-lt"/>
              </a:rPr>
              <a:t>voor</a:t>
            </a:r>
            <a:r>
              <a:rPr lang="en-US" dirty="0">
                <a:latin typeface="+mn-lt"/>
              </a:rPr>
              <a:t> </a:t>
            </a:r>
            <a:r>
              <a:rPr lang="en-US" dirty="0" err="1">
                <a:latin typeface="+mn-lt"/>
              </a:rPr>
              <a:t>iedereen</a:t>
            </a:r>
            <a:r>
              <a:rPr lang="en-US" dirty="0">
                <a:latin typeface="+mn-lt"/>
              </a:rPr>
              <a:t> </a:t>
            </a:r>
            <a:r>
              <a:rPr lang="en-US" dirty="0" err="1">
                <a:latin typeface="+mn-lt"/>
              </a:rPr>
              <a:t>anders</a:t>
            </a:r>
            <a:r>
              <a:rPr lang="en-US" dirty="0">
                <a:latin typeface="+mn-lt"/>
              </a:rPr>
              <a:t>.</a:t>
            </a:r>
          </a:p>
          <a:p>
            <a:pPr eaLnBrk="1" hangingPunct="1"/>
            <a:endParaRPr lang="en-US" dirty="0">
              <a:latin typeface="+mn-lt"/>
            </a:endParaRPr>
          </a:p>
          <a:p>
            <a:pPr eaLnBrk="1" hangingPunct="1"/>
            <a:r>
              <a:rPr lang="en-US" dirty="0">
                <a:latin typeface="+mn-lt"/>
              </a:rPr>
              <a:t>Het is heel </a:t>
            </a:r>
            <a:r>
              <a:rPr lang="en-US" dirty="0" err="1">
                <a:latin typeface="+mn-lt"/>
              </a:rPr>
              <a:t>normaal</a:t>
            </a:r>
            <a:r>
              <a:rPr lang="en-US" dirty="0">
                <a:latin typeface="+mn-lt"/>
              </a:rPr>
              <a:t> om </a:t>
            </a:r>
            <a:r>
              <a:rPr lang="en-US" dirty="0" err="1">
                <a:latin typeface="+mn-lt"/>
              </a:rPr>
              <a:t>fases</a:t>
            </a:r>
            <a:r>
              <a:rPr lang="en-US" dirty="0">
                <a:latin typeface="+mn-lt"/>
              </a:rPr>
              <a:t> </a:t>
            </a:r>
            <a:r>
              <a:rPr lang="en-US" dirty="0" err="1">
                <a:latin typeface="+mn-lt"/>
              </a:rPr>
              <a:t>meerdere</a:t>
            </a:r>
            <a:r>
              <a:rPr lang="en-US" dirty="0">
                <a:latin typeface="+mn-lt"/>
              </a:rPr>
              <a:t> </a:t>
            </a:r>
            <a:r>
              <a:rPr lang="en-US" dirty="0" err="1">
                <a:latin typeface="+mn-lt"/>
              </a:rPr>
              <a:t>keren</a:t>
            </a:r>
            <a:r>
              <a:rPr lang="en-US" dirty="0">
                <a:latin typeface="+mn-lt"/>
              </a:rPr>
              <a:t> </a:t>
            </a:r>
            <a:r>
              <a:rPr lang="en-US" dirty="0" err="1">
                <a:latin typeface="+mn-lt"/>
              </a:rPr>
              <a:t>te</a:t>
            </a:r>
            <a:r>
              <a:rPr lang="en-US" dirty="0">
                <a:latin typeface="+mn-lt"/>
              </a:rPr>
              <a:t> </a:t>
            </a:r>
            <a:r>
              <a:rPr lang="en-US" dirty="0" err="1">
                <a:latin typeface="+mn-lt"/>
              </a:rPr>
              <a:t>doorlopen</a:t>
            </a:r>
            <a:r>
              <a:rPr lang="en-US" dirty="0">
                <a:latin typeface="+mn-lt"/>
              </a:rPr>
              <a:t>: het is </a:t>
            </a:r>
            <a:r>
              <a:rPr lang="en-US" dirty="0" err="1">
                <a:latin typeface="+mn-lt"/>
              </a:rPr>
              <a:t>absoluut</a:t>
            </a:r>
            <a:r>
              <a:rPr lang="en-US" dirty="0">
                <a:latin typeface="+mn-lt"/>
              </a:rPr>
              <a:t> </a:t>
            </a:r>
            <a:r>
              <a:rPr lang="en-US" dirty="0" err="1">
                <a:latin typeface="+mn-lt"/>
              </a:rPr>
              <a:t>geen</a:t>
            </a:r>
            <a:r>
              <a:rPr lang="en-US" dirty="0">
                <a:latin typeface="+mn-lt"/>
              </a:rPr>
              <a:t> </a:t>
            </a:r>
            <a:r>
              <a:rPr lang="en-US" dirty="0" err="1">
                <a:latin typeface="+mn-lt"/>
              </a:rPr>
              <a:t>lineair</a:t>
            </a:r>
            <a:r>
              <a:rPr lang="en-US" dirty="0">
                <a:latin typeface="+mn-lt"/>
              </a:rPr>
              <a:t> </a:t>
            </a:r>
            <a:r>
              <a:rPr lang="en-US" dirty="0" err="1">
                <a:latin typeface="+mn-lt"/>
              </a:rPr>
              <a:t>proces</a:t>
            </a:r>
            <a:r>
              <a:rPr lang="en-US" dirty="0">
                <a:latin typeface="+mn-lt"/>
              </a:rPr>
              <a:t>. </a:t>
            </a:r>
            <a:r>
              <a:rPr lang="en-US" dirty="0" err="1">
                <a:latin typeface="+mn-lt"/>
              </a:rPr>
              <a:t>Vaak</a:t>
            </a:r>
            <a:r>
              <a:rPr lang="en-US" dirty="0">
                <a:latin typeface="+mn-lt"/>
              </a:rPr>
              <a:t> </a:t>
            </a:r>
            <a:r>
              <a:rPr lang="en-US" dirty="0" err="1">
                <a:latin typeface="+mn-lt"/>
              </a:rPr>
              <a:t>lopen</a:t>
            </a:r>
            <a:r>
              <a:rPr lang="en-US" dirty="0">
                <a:latin typeface="+mn-lt"/>
              </a:rPr>
              <a:t> </a:t>
            </a:r>
            <a:r>
              <a:rPr lang="en-US" dirty="0" err="1">
                <a:latin typeface="+mn-lt"/>
              </a:rPr>
              <a:t>opeenvolgende</a:t>
            </a:r>
            <a:r>
              <a:rPr lang="en-US" dirty="0">
                <a:latin typeface="+mn-lt"/>
              </a:rPr>
              <a:t> </a:t>
            </a:r>
            <a:r>
              <a:rPr lang="en-US" dirty="0" err="1">
                <a:latin typeface="+mn-lt"/>
              </a:rPr>
              <a:t>fases</a:t>
            </a:r>
            <a:r>
              <a:rPr lang="en-US" dirty="0">
                <a:latin typeface="+mn-lt"/>
              </a:rPr>
              <a:t> door </a:t>
            </a:r>
            <a:r>
              <a:rPr lang="en-US" dirty="0" err="1">
                <a:latin typeface="+mn-lt"/>
              </a:rPr>
              <a:t>elkaar</a:t>
            </a:r>
            <a:r>
              <a:rPr lang="en-US" dirty="0">
                <a:latin typeface="+mn-lt"/>
              </a:rPr>
              <a:t>. Ook </a:t>
            </a:r>
            <a:r>
              <a:rPr lang="en-US" dirty="0" err="1">
                <a:latin typeface="+mn-lt"/>
              </a:rPr>
              <a:t>leiden</a:t>
            </a:r>
            <a:r>
              <a:rPr lang="en-US" dirty="0">
                <a:latin typeface="+mn-lt"/>
              </a:rPr>
              <a:t> de </a:t>
            </a:r>
            <a:r>
              <a:rPr lang="en-US" dirty="0" err="1">
                <a:latin typeface="+mn-lt"/>
              </a:rPr>
              <a:t>eerste</a:t>
            </a:r>
            <a:r>
              <a:rPr lang="en-US" dirty="0">
                <a:latin typeface="+mn-lt"/>
              </a:rPr>
              <a:t> </a:t>
            </a:r>
            <a:r>
              <a:rPr lang="en-US" dirty="0" err="1">
                <a:latin typeface="+mn-lt"/>
              </a:rPr>
              <a:t>stappen</a:t>
            </a:r>
            <a:r>
              <a:rPr lang="en-US" dirty="0">
                <a:latin typeface="+mn-lt"/>
              </a:rPr>
              <a:t> in de </a:t>
            </a:r>
            <a:r>
              <a:rPr lang="en-US" dirty="0" err="1">
                <a:latin typeface="+mn-lt"/>
              </a:rPr>
              <a:t>verkenning</a:t>
            </a:r>
            <a:r>
              <a:rPr lang="en-US" dirty="0">
                <a:latin typeface="+mn-lt"/>
              </a:rPr>
              <a:t> of in de </a:t>
            </a:r>
            <a:r>
              <a:rPr lang="en-US" dirty="0" err="1">
                <a:latin typeface="+mn-lt"/>
              </a:rPr>
              <a:t>verdieping</a:t>
            </a:r>
            <a:r>
              <a:rPr lang="en-US" dirty="0">
                <a:latin typeface="+mn-lt"/>
              </a:rPr>
              <a:t> </a:t>
            </a:r>
            <a:r>
              <a:rPr lang="en-US" dirty="0" err="1">
                <a:latin typeface="+mn-lt"/>
              </a:rPr>
              <a:t>regelmatig</a:t>
            </a:r>
            <a:r>
              <a:rPr lang="en-US" dirty="0">
                <a:latin typeface="+mn-lt"/>
              </a:rPr>
              <a:t> tot </a:t>
            </a:r>
            <a:r>
              <a:rPr lang="en-US" dirty="0" err="1">
                <a:latin typeface="+mn-lt"/>
              </a:rPr>
              <a:t>een</a:t>
            </a:r>
            <a:r>
              <a:rPr lang="en-US" dirty="0">
                <a:latin typeface="+mn-lt"/>
              </a:rPr>
              <a:t> </a:t>
            </a:r>
            <a:r>
              <a:rPr lang="en-US" dirty="0" err="1">
                <a:latin typeface="+mn-lt"/>
              </a:rPr>
              <a:t>stap</a:t>
            </a:r>
            <a:r>
              <a:rPr lang="en-US" dirty="0">
                <a:latin typeface="+mn-lt"/>
              </a:rPr>
              <a:t> </a:t>
            </a:r>
            <a:r>
              <a:rPr lang="en-US" dirty="0" err="1">
                <a:latin typeface="+mn-lt"/>
              </a:rPr>
              <a:t>terug</a:t>
            </a:r>
            <a:r>
              <a:rPr lang="en-US" dirty="0">
                <a:latin typeface="+mn-lt"/>
              </a:rPr>
              <a:t>.</a:t>
            </a:r>
          </a:p>
          <a:p>
            <a:pPr eaLnBrk="1" hangingPunct="1"/>
            <a:endParaRPr lang="en-US" dirty="0">
              <a:latin typeface="+mn-lt"/>
            </a:endParaRPr>
          </a:p>
          <a:p>
            <a:pPr eaLnBrk="1" hangingPunct="1"/>
            <a:r>
              <a:rPr lang="en-US" dirty="0" err="1">
                <a:latin typeface="+mn-lt"/>
              </a:rPr>
              <a:t>Een</a:t>
            </a:r>
            <a:r>
              <a:rPr lang="en-US" dirty="0">
                <a:latin typeface="+mn-lt"/>
              </a:rPr>
              <a:t> </a:t>
            </a:r>
            <a:r>
              <a:rPr lang="en-US" dirty="0" err="1">
                <a:latin typeface="+mn-lt"/>
              </a:rPr>
              <a:t>goed</a:t>
            </a:r>
            <a:r>
              <a:rPr lang="en-US" dirty="0">
                <a:latin typeface="+mn-lt"/>
              </a:rPr>
              <a:t> </a:t>
            </a:r>
            <a:r>
              <a:rPr lang="en-US" dirty="0" err="1">
                <a:latin typeface="+mn-lt"/>
              </a:rPr>
              <a:t>startpunt</a:t>
            </a:r>
            <a:r>
              <a:rPr lang="en-US" dirty="0">
                <a:latin typeface="+mn-lt"/>
              </a:rPr>
              <a:t> in </a:t>
            </a:r>
            <a:r>
              <a:rPr lang="en-US" dirty="0" err="1">
                <a:latin typeface="+mn-lt"/>
              </a:rPr>
              <a:t>klas</a:t>
            </a:r>
            <a:r>
              <a:rPr lang="en-US" dirty="0">
                <a:latin typeface="+mn-lt"/>
              </a:rPr>
              <a:t> 5 is om </a:t>
            </a:r>
            <a:r>
              <a:rPr lang="en-US" dirty="0" err="1">
                <a:latin typeface="+mn-lt"/>
              </a:rPr>
              <a:t>een</a:t>
            </a:r>
            <a:r>
              <a:rPr lang="en-US" dirty="0">
                <a:latin typeface="+mn-lt"/>
              </a:rPr>
              <a:t> </a:t>
            </a:r>
            <a:r>
              <a:rPr lang="en-US" dirty="0" err="1">
                <a:latin typeface="+mn-lt"/>
              </a:rPr>
              <a:t>klein</a:t>
            </a:r>
            <a:r>
              <a:rPr lang="en-US" dirty="0">
                <a:latin typeface="+mn-lt"/>
              </a:rPr>
              <a:t> </a:t>
            </a:r>
            <a:r>
              <a:rPr lang="en-US" dirty="0" err="1">
                <a:latin typeface="+mn-lt"/>
              </a:rPr>
              <a:t>zelfonderzoekje</a:t>
            </a:r>
            <a:r>
              <a:rPr lang="en-US" dirty="0">
                <a:latin typeface="+mn-lt"/>
              </a:rPr>
              <a:t> te </a:t>
            </a:r>
            <a:r>
              <a:rPr lang="en-US" dirty="0" err="1">
                <a:latin typeface="+mn-lt"/>
              </a:rPr>
              <a:t>doen</a:t>
            </a:r>
            <a:r>
              <a:rPr lang="en-US" dirty="0">
                <a:latin typeface="+mn-lt"/>
              </a:rPr>
              <a:t> met </a:t>
            </a:r>
            <a:r>
              <a:rPr lang="en-US" dirty="0" err="1">
                <a:latin typeface="+mn-lt"/>
              </a:rPr>
              <a:t>uw</a:t>
            </a:r>
            <a:r>
              <a:rPr lang="en-US" dirty="0">
                <a:latin typeface="+mn-lt"/>
              </a:rPr>
              <a:t> kind: </a:t>
            </a:r>
            <a:r>
              <a:rPr lang="en-US" dirty="0" err="1">
                <a:latin typeface="+mn-lt"/>
              </a:rPr>
              <a:t>waar</a:t>
            </a:r>
            <a:r>
              <a:rPr lang="en-US" dirty="0">
                <a:latin typeface="+mn-lt"/>
              </a:rPr>
              <a:t> </a:t>
            </a:r>
            <a:r>
              <a:rPr lang="en-US" dirty="0" err="1">
                <a:latin typeface="+mn-lt"/>
              </a:rPr>
              <a:t>staat</a:t>
            </a:r>
            <a:r>
              <a:rPr lang="en-US" dirty="0">
                <a:latin typeface="+mn-lt"/>
              </a:rPr>
              <a:t> </a:t>
            </a:r>
            <a:r>
              <a:rPr lang="en-US" dirty="0" err="1">
                <a:latin typeface="+mn-lt"/>
              </a:rPr>
              <a:t>hij</a:t>
            </a:r>
            <a:r>
              <a:rPr lang="en-US" dirty="0">
                <a:latin typeface="+mn-lt"/>
              </a:rPr>
              <a:t>/</a:t>
            </a:r>
            <a:r>
              <a:rPr lang="en-US" dirty="0" err="1">
                <a:latin typeface="+mn-lt"/>
              </a:rPr>
              <a:t>zij</a:t>
            </a:r>
            <a:r>
              <a:rPr lang="en-US" dirty="0">
                <a:latin typeface="+mn-lt"/>
              </a:rPr>
              <a:t> nu </a:t>
            </a:r>
            <a:r>
              <a:rPr lang="en-US" dirty="0" err="1">
                <a:latin typeface="+mn-lt"/>
              </a:rPr>
              <a:t>ongeveer</a:t>
            </a:r>
            <a:r>
              <a:rPr lang="en-US" dirty="0">
                <a:latin typeface="+mn-lt"/>
              </a:rPr>
              <a:t> in het </a:t>
            </a:r>
            <a:r>
              <a:rPr lang="en-US" dirty="0" err="1">
                <a:latin typeface="+mn-lt"/>
              </a:rPr>
              <a:t>keuzeproces</a:t>
            </a:r>
            <a:r>
              <a:rPr lang="en-US" dirty="0">
                <a:latin typeface="+mn-lt"/>
              </a:rPr>
              <a:t>?</a:t>
            </a:r>
          </a:p>
          <a:p>
            <a:pPr eaLnBrk="1" hangingPunct="1"/>
            <a:endParaRPr lang="nl-NL" dirty="0">
              <a:latin typeface="+mn-lt"/>
              <a:cs typeface="Times New Roman" pitchFamily="18" charset="0"/>
            </a:endParaRPr>
          </a:p>
        </p:txBody>
      </p:sp>
    </p:spTree>
    <p:extLst>
      <p:ext uri="{BB962C8B-B14F-4D97-AF65-F5344CB8AC3E}">
        <p14:creationId xmlns:p14="http://schemas.microsoft.com/office/powerpoint/2010/main" val="92922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4</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marL="0" indent="0">
              <a:buFontTx/>
              <a:buNone/>
            </a:pPr>
            <a:r>
              <a:rPr lang="en-US" b="1" dirty="0" err="1"/>
              <a:t>Oriënteren</a:t>
            </a:r>
            <a:r>
              <a:rPr lang="en-US" dirty="0"/>
              <a:t> </a:t>
            </a:r>
          </a:p>
          <a:p>
            <a:pPr marL="0" indent="0">
              <a:buFontTx/>
              <a:buNone/>
            </a:pPr>
            <a:r>
              <a:rPr lang="en-US" dirty="0" err="1">
                <a:sym typeface="Wingdings" pitchFamily="2" charset="2"/>
              </a:rPr>
              <a:t>Deze</a:t>
            </a:r>
            <a:r>
              <a:rPr lang="en-US" dirty="0">
                <a:sym typeface="Wingdings" pitchFamily="2" charset="2"/>
              </a:rPr>
              <a:t> </a:t>
            </a:r>
            <a:r>
              <a:rPr lang="en-US" dirty="0" err="1">
                <a:sym typeface="Wingdings" pitchFamily="2" charset="2"/>
              </a:rPr>
              <a:t>fase</a:t>
            </a:r>
            <a:r>
              <a:rPr lang="en-US" dirty="0">
                <a:sym typeface="Wingdings" pitchFamily="2" charset="2"/>
              </a:rPr>
              <a:t> is heel breed: </a:t>
            </a:r>
            <a:r>
              <a:rPr lang="en-US" dirty="0" err="1">
                <a:sym typeface="Wingdings" pitchFamily="2" charset="2"/>
              </a:rPr>
              <a:t>piketpaaltjes</a:t>
            </a:r>
            <a:r>
              <a:rPr lang="en-US" dirty="0">
                <a:sym typeface="Wingdings" pitchFamily="2" charset="2"/>
              </a:rPr>
              <a:t> </a:t>
            </a:r>
            <a:r>
              <a:rPr lang="en-US" dirty="0" err="1">
                <a:sym typeface="Wingdings" pitchFamily="2" charset="2"/>
              </a:rPr>
              <a:t>slaan</a:t>
            </a:r>
            <a:r>
              <a:rPr lang="en-US" dirty="0">
                <a:sym typeface="Wingdings" pitchFamily="2" charset="2"/>
              </a:rPr>
              <a:t>. Wat </a:t>
            </a:r>
            <a:r>
              <a:rPr lang="en-US" dirty="0" err="1">
                <a:sym typeface="Wingdings" pitchFamily="2" charset="2"/>
              </a:rPr>
              <a:t>zijn</a:t>
            </a:r>
            <a:r>
              <a:rPr lang="en-US" dirty="0">
                <a:sym typeface="Wingdings" pitchFamily="2" charset="2"/>
              </a:rPr>
              <a:t> je interesses </a:t>
            </a:r>
            <a:r>
              <a:rPr lang="en-US" dirty="0" err="1">
                <a:sym typeface="Wingdings" pitchFamily="2" charset="2"/>
              </a:rPr>
              <a:t>en</a:t>
            </a:r>
            <a:r>
              <a:rPr lang="en-US" dirty="0">
                <a:sym typeface="Wingdings" pitchFamily="2" charset="2"/>
              </a:rPr>
              <a:t> </a:t>
            </a:r>
            <a:r>
              <a:rPr lang="en-US" dirty="0" err="1">
                <a:sym typeface="Wingdings" pitchFamily="2" charset="2"/>
              </a:rPr>
              <a:t>vaardigheden</a:t>
            </a:r>
            <a:r>
              <a:rPr lang="en-US" dirty="0">
                <a:sym typeface="Wingdings" pitchFamily="2" charset="2"/>
              </a:rPr>
              <a:t>, je </a:t>
            </a:r>
            <a:r>
              <a:rPr lang="en-US" dirty="0" err="1">
                <a:sym typeface="Wingdings" pitchFamily="2" charset="2"/>
              </a:rPr>
              <a:t>sterke</a:t>
            </a:r>
            <a:r>
              <a:rPr lang="en-US" dirty="0">
                <a:sym typeface="Wingdings" pitchFamily="2" charset="2"/>
              </a:rPr>
              <a:t> </a:t>
            </a:r>
            <a:r>
              <a:rPr lang="en-US" dirty="0" err="1">
                <a:sym typeface="Wingdings" pitchFamily="2" charset="2"/>
              </a:rPr>
              <a:t>kanten</a:t>
            </a:r>
            <a:r>
              <a:rPr lang="en-US" dirty="0">
                <a:sym typeface="Wingdings" pitchFamily="2" charset="2"/>
              </a:rPr>
              <a:t>? </a:t>
            </a:r>
            <a:r>
              <a:rPr lang="en-US" dirty="0" err="1">
                <a:sym typeface="Wingdings" pitchFamily="2" charset="2"/>
              </a:rPr>
              <a:t>Welke</a:t>
            </a:r>
            <a:r>
              <a:rPr lang="en-US" dirty="0">
                <a:sym typeface="Wingdings" pitchFamily="2" charset="2"/>
              </a:rPr>
              <a:t> </a:t>
            </a:r>
            <a:r>
              <a:rPr lang="en-US" dirty="0" err="1">
                <a:sym typeface="Wingdings" pitchFamily="2" charset="2"/>
              </a:rPr>
              <a:t>sectoren</a:t>
            </a:r>
            <a:r>
              <a:rPr lang="en-US" dirty="0">
                <a:sym typeface="Wingdings" pitchFamily="2" charset="2"/>
              </a:rPr>
              <a:t>/</a:t>
            </a:r>
            <a:r>
              <a:rPr lang="en-US" dirty="0" err="1">
                <a:sym typeface="Wingdings" pitchFamily="2" charset="2"/>
              </a:rPr>
              <a:t>richtingen</a:t>
            </a:r>
            <a:r>
              <a:rPr lang="en-US" dirty="0">
                <a:sym typeface="Wingdings" pitchFamily="2" charset="2"/>
              </a:rPr>
              <a:t> </a:t>
            </a:r>
            <a:r>
              <a:rPr lang="en-US" dirty="0" err="1">
                <a:sym typeface="Wingdings" pitchFamily="2" charset="2"/>
              </a:rPr>
              <a:t>sluiten</a:t>
            </a:r>
            <a:r>
              <a:rPr lang="en-US" dirty="0">
                <a:sym typeface="Wingdings" pitchFamily="2" charset="2"/>
              </a:rPr>
              <a:t> </a:t>
            </a:r>
            <a:r>
              <a:rPr lang="en-US" dirty="0" err="1">
                <a:sym typeface="Wingdings" pitchFamily="2" charset="2"/>
              </a:rPr>
              <a:t>daarbij</a:t>
            </a:r>
            <a:r>
              <a:rPr lang="en-US" dirty="0">
                <a:sym typeface="Wingdings" pitchFamily="2" charset="2"/>
              </a:rPr>
              <a:t> </a:t>
            </a:r>
            <a:r>
              <a:rPr lang="en-US" dirty="0" err="1">
                <a:sym typeface="Wingdings" pitchFamily="2" charset="2"/>
              </a:rPr>
              <a:t>aan</a:t>
            </a:r>
            <a:r>
              <a:rPr lang="en-US" dirty="0">
                <a:sym typeface="Wingdings" pitchFamily="2" charset="2"/>
              </a:rPr>
              <a:t>? Wat </a:t>
            </a:r>
            <a:r>
              <a:rPr lang="en-US" dirty="0" err="1">
                <a:sym typeface="Wingdings" pitchFamily="2" charset="2"/>
              </a:rPr>
              <a:t>wil</a:t>
            </a:r>
            <a:r>
              <a:rPr lang="en-US" dirty="0">
                <a:sym typeface="Wingdings" pitchFamily="2" charset="2"/>
              </a:rPr>
              <a:t> je </a:t>
            </a:r>
            <a:r>
              <a:rPr lang="en-US" dirty="0" err="1">
                <a:sym typeface="Wingdings" pitchFamily="2" charset="2"/>
              </a:rPr>
              <a:t>zeker</a:t>
            </a:r>
            <a:r>
              <a:rPr lang="en-US" dirty="0">
                <a:sym typeface="Wingdings" pitchFamily="2" charset="2"/>
              </a:rPr>
              <a:t> </a:t>
            </a:r>
            <a:r>
              <a:rPr lang="en-US" dirty="0" err="1">
                <a:sym typeface="Wingdings" pitchFamily="2" charset="2"/>
              </a:rPr>
              <a:t>níet</a:t>
            </a:r>
            <a:r>
              <a:rPr lang="en-US" dirty="0">
                <a:sym typeface="Wingdings" pitchFamily="2" charset="2"/>
              </a:rPr>
              <a:t>, </a:t>
            </a:r>
            <a:r>
              <a:rPr lang="en-US" dirty="0" err="1">
                <a:sym typeface="Wingdings" pitchFamily="2" charset="2"/>
              </a:rPr>
              <a:t>en</a:t>
            </a:r>
            <a:r>
              <a:rPr lang="en-US" dirty="0">
                <a:sym typeface="Wingdings" pitchFamily="2" charset="2"/>
              </a:rPr>
              <a:t> </a:t>
            </a:r>
            <a:r>
              <a:rPr lang="en-US" dirty="0" err="1">
                <a:sym typeface="Wingdings" pitchFamily="2" charset="2"/>
              </a:rPr>
              <a:t>waarom</a:t>
            </a:r>
            <a:r>
              <a:rPr lang="en-US" dirty="0">
                <a:sym typeface="Wingdings" pitchFamily="2" charset="2"/>
              </a:rPr>
              <a:t> </a:t>
            </a:r>
            <a:r>
              <a:rPr lang="en-US" dirty="0" err="1">
                <a:sym typeface="Wingdings" pitchFamily="2" charset="2"/>
              </a:rPr>
              <a:t>niet</a:t>
            </a:r>
            <a:r>
              <a:rPr lang="en-US" dirty="0">
                <a:sym typeface="Wingdings" pitchFamily="2" charset="2"/>
              </a:rPr>
              <a:t>? </a:t>
            </a:r>
            <a:r>
              <a:rPr lang="en-US" dirty="0" err="1">
                <a:sym typeface="Wingdings" pitchFamily="2" charset="2"/>
              </a:rPr>
              <a:t>En</a:t>
            </a:r>
            <a:r>
              <a:rPr lang="en-US" dirty="0">
                <a:sym typeface="Wingdings" pitchFamily="2" charset="2"/>
              </a:rPr>
              <a:t> </a:t>
            </a:r>
            <a:r>
              <a:rPr lang="en-US" dirty="0" err="1">
                <a:sym typeface="Wingdings" pitchFamily="2" charset="2"/>
              </a:rPr>
              <a:t>wil</a:t>
            </a:r>
            <a:r>
              <a:rPr lang="en-US" dirty="0">
                <a:sym typeface="Wingdings" pitchFamily="2" charset="2"/>
              </a:rPr>
              <a:t> je </a:t>
            </a:r>
            <a:r>
              <a:rPr lang="en-US" dirty="0" err="1">
                <a:sym typeface="Wingdings" pitchFamily="2" charset="2"/>
              </a:rPr>
              <a:t>eigenlijk</a:t>
            </a:r>
            <a:r>
              <a:rPr lang="en-US" dirty="0">
                <a:sym typeface="Wingdings" pitchFamily="2" charset="2"/>
              </a:rPr>
              <a:t> </a:t>
            </a:r>
            <a:r>
              <a:rPr lang="en-US" dirty="0" err="1">
                <a:sym typeface="Wingdings" pitchFamily="2" charset="2"/>
              </a:rPr>
              <a:t>wel</a:t>
            </a:r>
            <a:r>
              <a:rPr lang="en-US" dirty="0">
                <a:sym typeface="Wingdings" pitchFamily="2" charset="2"/>
              </a:rPr>
              <a:t> </a:t>
            </a:r>
            <a:r>
              <a:rPr lang="en-US" dirty="0" err="1">
                <a:sym typeface="Wingdings" pitchFamily="2" charset="2"/>
              </a:rPr>
              <a:t>naar</a:t>
            </a:r>
            <a:r>
              <a:rPr lang="en-US" dirty="0">
                <a:sym typeface="Wingdings" pitchFamily="2" charset="2"/>
              </a:rPr>
              <a:t> de </a:t>
            </a:r>
            <a:r>
              <a:rPr lang="en-US" dirty="0" err="1">
                <a:sym typeface="Wingdings" pitchFamily="2" charset="2"/>
              </a:rPr>
              <a:t>universiteit</a:t>
            </a:r>
            <a:r>
              <a:rPr lang="en-US" dirty="0">
                <a:sym typeface="Wingdings" pitchFamily="2" charset="2"/>
              </a:rPr>
              <a:t>, of past </a:t>
            </a:r>
            <a:r>
              <a:rPr lang="en-US" dirty="0" err="1">
                <a:sym typeface="Wingdings" pitchFamily="2" charset="2"/>
              </a:rPr>
              <a:t>een</a:t>
            </a:r>
            <a:r>
              <a:rPr lang="en-US" dirty="0">
                <a:sym typeface="Wingdings" pitchFamily="2" charset="2"/>
              </a:rPr>
              <a:t> HBO </a:t>
            </a:r>
            <a:r>
              <a:rPr lang="en-US" dirty="0" err="1">
                <a:sym typeface="Wingdings" pitchFamily="2" charset="2"/>
              </a:rPr>
              <a:t>misschien</a:t>
            </a:r>
            <a:r>
              <a:rPr lang="en-US" dirty="0">
                <a:sym typeface="Wingdings" pitchFamily="2" charset="2"/>
              </a:rPr>
              <a:t> </a:t>
            </a:r>
            <a:r>
              <a:rPr lang="en-US" dirty="0" err="1">
                <a:sym typeface="Wingdings" pitchFamily="2" charset="2"/>
              </a:rPr>
              <a:t>beter</a:t>
            </a:r>
            <a:r>
              <a:rPr lang="en-US" dirty="0">
                <a:sym typeface="Wingdings" pitchFamily="2" charset="2"/>
              </a:rPr>
              <a:t> </a:t>
            </a:r>
            <a:r>
              <a:rPr lang="en-US" dirty="0" err="1">
                <a:sym typeface="Wingdings" pitchFamily="2" charset="2"/>
              </a:rPr>
              <a:t>bij</a:t>
            </a:r>
            <a:r>
              <a:rPr lang="en-US" dirty="0">
                <a:sym typeface="Wingdings" pitchFamily="2" charset="2"/>
              </a:rPr>
              <a:t> </a:t>
            </a:r>
            <a:r>
              <a:rPr lang="en-US" dirty="0" err="1">
                <a:sym typeface="Wingdings" pitchFamily="2" charset="2"/>
              </a:rPr>
              <a:t>jou</a:t>
            </a:r>
            <a:r>
              <a:rPr lang="en-US" dirty="0">
                <a:sym typeface="Wingdings" pitchFamily="2" charset="2"/>
              </a:rPr>
              <a:t>?</a:t>
            </a:r>
          </a:p>
          <a:p>
            <a:pPr marL="0" indent="0">
              <a:buFontTx/>
              <a:buNone/>
            </a:pPr>
            <a:endParaRPr lang="en-US" dirty="0">
              <a:sym typeface="Wingdings" pitchFamily="2" charset="2"/>
            </a:endParaRPr>
          </a:p>
          <a:p>
            <a:pPr marL="0" indent="0">
              <a:buFontTx/>
              <a:buNone/>
            </a:pPr>
            <a:r>
              <a:rPr lang="en-US" dirty="0">
                <a:sym typeface="Wingdings" pitchFamily="2" charset="2"/>
              </a:rPr>
              <a:t>De </a:t>
            </a:r>
            <a:r>
              <a:rPr lang="en-US" dirty="0" err="1">
                <a:sym typeface="Wingdings" pitchFamily="2" charset="2"/>
              </a:rPr>
              <a:t>oriëntatie</a:t>
            </a:r>
            <a:r>
              <a:rPr lang="en-US" dirty="0">
                <a:sym typeface="Wingdings" pitchFamily="2" charset="2"/>
              </a:rPr>
              <a:t> </a:t>
            </a:r>
            <a:r>
              <a:rPr lang="en-US" dirty="0" err="1">
                <a:sym typeface="Wingdings" pitchFamily="2" charset="2"/>
              </a:rPr>
              <a:t>vindt</a:t>
            </a:r>
            <a:r>
              <a:rPr lang="en-US" dirty="0">
                <a:sym typeface="Wingdings" pitchFamily="2" charset="2"/>
              </a:rPr>
              <a:t> </a:t>
            </a:r>
            <a:r>
              <a:rPr lang="en-US" dirty="0" err="1">
                <a:sym typeface="Wingdings" pitchFamily="2" charset="2"/>
              </a:rPr>
              <a:t>vooral</a:t>
            </a:r>
            <a:r>
              <a:rPr lang="en-US" dirty="0">
                <a:sym typeface="Wingdings" pitchFamily="2" charset="2"/>
              </a:rPr>
              <a:t> online </a:t>
            </a:r>
            <a:r>
              <a:rPr lang="en-US" dirty="0" err="1">
                <a:sym typeface="Wingdings" pitchFamily="2" charset="2"/>
              </a:rPr>
              <a:t>plaats</a:t>
            </a:r>
            <a:r>
              <a:rPr lang="en-US" dirty="0">
                <a:sym typeface="Wingdings" pitchFamily="2" charset="2"/>
              </a:rPr>
              <a:t>. </a:t>
            </a:r>
            <a:r>
              <a:rPr lang="en-US" dirty="0" err="1">
                <a:sym typeface="Wingdings" pitchFamily="2" charset="2"/>
              </a:rPr>
              <a:t>Als</a:t>
            </a:r>
            <a:r>
              <a:rPr lang="en-US" dirty="0">
                <a:sym typeface="Wingdings" pitchFamily="2" charset="2"/>
              </a:rPr>
              <a:t> </a:t>
            </a:r>
            <a:r>
              <a:rPr lang="en-US" dirty="0" err="1">
                <a:sym typeface="Wingdings" pitchFamily="2" charset="2"/>
              </a:rPr>
              <a:t>oriënteren</a:t>
            </a:r>
            <a:r>
              <a:rPr lang="en-US" dirty="0">
                <a:sym typeface="Wingdings" pitchFamily="2" charset="2"/>
              </a:rPr>
              <a:t> </a:t>
            </a:r>
            <a:r>
              <a:rPr lang="en-US" dirty="0" err="1">
                <a:sym typeface="Wingdings" pitchFamily="2" charset="2"/>
              </a:rPr>
              <a:t>lastig</a:t>
            </a:r>
            <a:r>
              <a:rPr lang="en-US" dirty="0">
                <a:sym typeface="Wingdings" pitchFamily="2" charset="2"/>
              </a:rPr>
              <a:t> </a:t>
            </a:r>
            <a:r>
              <a:rPr lang="en-US" dirty="0" err="1">
                <a:sym typeface="Wingdings" pitchFamily="2" charset="2"/>
              </a:rPr>
              <a:t>blijkt</a:t>
            </a:r>
            <a:r>
              <a:rPr lang="en-US" dirty="0">
                <a:sym typeface="Wingdings" pitchFamily="2" charset="2"/>
              </a:rPr>
              <a:t>, is </a:t>
            </a:r>
            <a:r>
              <a:rPr lang="en-US" dirty="0" err="1">
                <a:sym typeface="Wingdings" pitchFamily="2" charset="2"/>
              </a:rPr>
              <a:t>een</a:t>
            </a:r>
            <a:r>
              <a:rPr lang="en-US" dirty="0">
                <a:sym typeface="Wingdings" pitchFamily="2" charset="2"/>
              </a:rPr>
              <a:t> (gratis) interesse- </a:t>
            </a:r>
            <a:r>
              <a:rPr lang="en-US" dirty="0" err="1">
                <a:sym typeface="Wingdings" pitchFamily="2" charset="2"/>
              </a:rPr>
              <a:t>en</a:t>
            </a:r>
            <a:r>
              <a:rPr lang="en-US" dirty="0">
                <a:sym typeface="Wingdings" pitchFamily="2" charset="2"/>
              </a:rPr>
              <a:t> </a:t>
            </a:r>
            <a:r>
              <a:rPr lang="en-US" dirty="0" err="1">
                <a:sym typeface="Wingdings" pitchFamily="2" charset="2"/>
              </a:rPr>
              <a:t>studiekeuzetests</a:t>
            </a:r>
            <a:r>
              <a:rPr lang="en-US" dirty="0">
                <a:sym typeface="Wingdings" pitchFamily="2" charset="2"/>
              </a:rPr>
              <a:t> online </a:t>
            </a:r>
            <a:r>
              <a:rPr lang="en-US" dirty="0" err="1">
                <a:sym typeface="Wingdings" pitchFamily="2" charset="2"/>
              </a:rPr>
              <a:t>een</a:t>
            </a:r>
            <a:r>
              <a:rPr lang="en-US" dirty="0">
                <a:sym typeface="Wingdings" pitchFamily="2" charset="2"/>
              </a:rPr>
              <a:t> </a:t>
            </a:r>
            <a:r>
              <a:rPr lang="en-US" dirty="0" err="1">
                <a:sym typeface="Wingdings" pitchFamily="2" charset="2"/>
              </a:rPr>
              <a:t>handig</a:t>
            </a:r>
            <a:r>
              <a:rPr lang="en-US" dirty="0">
                <a:sym typeface="Wingdings" pitchFamily="2" charset="2"/>
              </a:rPr>
              <a:t> </a:t>
            </a:r>
            <a:r>
              <a:rPr lang="en-US" dirty="0" err="1">
                <a:sym typeface="Wingdings" pitchFamily="2" charset="2"/>
              </a:rPr>
              <a:t>startpunt</a:t>
            </a:r>
            <a:r>
              <a:rPr lang="en-US" dirty="0">
                <a:sym typeface="Wingdings" pitchFamily="2" charset="2"/>
              </a:rPr>
              <a:t> </a:t>
            </a:r>
            <a:r>
              <a:rPr lang="en-US" dirty="0" err="1">
                <a:sym typeface="Wingdings" pitchFamily="2" charset="2"/>
              </a:rPr>
              <a:t>voor</a:t>
            </a:r>
            <a:r>
              <a:rPr lang="en-US" dirty="0">
                <a:sym typeface="Wingdings" pitchFamily="2" charset="2"/>
              </a:rPr>
              <a:t> </a:t>
            </a:r>
            <a:r>
              <a:rPr lang="en-US" dirty="0" err="1">
                <a:sym typeface="Wingdings" pitchFamily="2" charset="2"/>
              </a:rPr>
              <a:t>een</a:t>
            </a:r>
            <a:r>
              <a:rPr lang="en-US" dirty="0">
                <a:sym typeface="Wingdings" pitchFamily="2" charset="2"/>
              </a:rPr>
              <a:t> </a:t>
            </a:r>
            <a:r>
              <a:rPr lang="en-US" dirty="0" err="1">
                <a:sym typeface="Wingdings" pitchFamily="2" charset="2"/>
              </a:rPr>
              <a:t>gesprek</a:t>
            </a:r>
            <a:r>
              <a:rPr lang="en-US" dirty="0">
                <a:sym typeface="Wingdings" pitchFamily="2" charset="2"/>
              </a:rPr>
              <a:t>. </a:t>
            </a:r>
            <a:r>
              <a:rPr lang="en-US" dirty="0" err="1">
                <a:sym typeface="Wingdings" pitchFamily="2" charset="2"/>
              </a:rPr>
              <a:t>Vragen</a:t>
            </a:r>
            <a:r>
              <a:rPr lang="en-US" dirty="0">
                <a:sym typeface="Wingdings" pitchFamily="2" charset="2"/>
              </a:rPr>
              <a:t> die u </a:t>
            </a:r>
            <a:r>
              <a:rPr lang="en-US" dirty="0" err="1">
                <a:sym typeface="Wingdings" pitchFamily="2" charset="2"/>
              </a:rPr>
              <a:t>als</a:t>
            </a:r>
            <a:r>
              <a:rPr lang="en-US" dirty="0">
                <a:sym typeface="Wingdings" pitchFamily="2" charset="2"/>
              </a:rPr>
              <a:t> </a:t>
            </a:r>
            <a:r>
              <a:rPr lang="en-US" dirty="0" err="1">
                <a:sym typeface="Wingdings" pitchFamily="2" charset="2"/>
              </a:rPr>
              <a:t>ouder</a:t>
            </a:r>
            <a:r>
              <a:rPr lang="en-US" dirty="0">
                <a:sym typeface="Wingdings" pitchFamily="2" charset="2"/>
              </a:rPr>
              <a:t> </a:t>
            </a:r>
            <a:r>
              <a:rPr lang="en-US" dirty="0" err="1">
                <a:sym typeface="Wingdings" pitchFamily="2" charset="2"/>
              </a:rPr>
              <a:t>daarbij</a:t>
            </a:r>
            <a:r>
              <a:rPr lang="en-US" dirty="0">
                <a:sym typeface="Wingdings" pitchFamily="2" charset="2"/>
              </a:rPr>
              <a:t> </a:t>
            </a:r>
            <a:r>
              <a:rPr lang="en-US" dirty="0" err="1">
                <a:sym typeface="Wingdings" pitchFamily="2" charset="2"/>
              </a:rPr>
              <a:t>kunt</a:t>
            </a:r>
            <a:r>
              <a:rPr lang="en-US" dirty="0">
                <a:sym typeface="Wingdings" pitchFamily="2" charset="2"/>
              </a:rPr>
              <a:t> </a:t>
            </a:r>
            <a:r>
              <a:rPr lang="en-US" dirty="0" err="1">
                <a:sym typeface="Wingdings" pitchFamily="2" charset="2"/>
              </a:rPr>
              <a:t>stellen</a:t>
            </a:r>
            <a:r>
              <a:rPr lang="en-US" dirty="0">
                <a:sym typeface="Wingdings" pitchFamily="2" charset="2"/>
              </a:rPr>
              <a:t> </a:t>
            </a:r>
            <a:r>
              <a:rPr lang="en-US" dirty="0" err="1">
                <a:sym typeface="Wingdings" pitchFamily="2" charset="2"/>
              </a:rPr>
              <a:t>zijn</a:t>
            </a:r>
            <a:r>
              <a:rPr lang="en-US" dirty="0">
                <a:sym typeface="Wingdings" pitchFamily="2" charset="2"/>
              </a:rPr>
              <a:t> </a:t>
            </a:r>
            <a:r>
              <a:rPr lang="en-US" dirty="0" err="1">
                <a:sym typeface="Wingdings" pitchFamily="2" charset="2"/>
              </a:rPr>
              <a:t>bijvoorbeeld</a:t>
            </a:r>
            <a:r>
              <a:rPr lang="en-US" dirty="0">
                <a:sym typeface="Wingdings" pitchFamily="2" charset="2"/>
              </a:rPr>
              <a:t>: ben je het </a:t>
            </a:r>
            <a:r>
              <a:rPr lang="en-US" dirty="0" err="1">
                <a:sym typeface="Wingdings" pitchFamily="2" charset="2"/>
              </a:rPr>
              <a:t>eens</a:t>
            </a:r>
            <a:r>
              <a:rPr lang="en-US" dirty="0">
                <a:sym typeface="Wingdings" pitchFamily="2" charset="2"/>
              </a:rPr>
              <a:t> met </a:t>
            </a:r>
            <a:r>
              <a:rPr lang="en-US" dirty="0" err="1">
                <a:sym typeface="Wingdings" pitchFamily="2" charset="2"/>
              </a:rPr>
              <a:t>deze</a:t>
            </a:r>
            <a:r>
              <a:rPr lang="en-US" dirty="0">
                <a:sym typeface="Wingdings" pitchFamily="2" charset="2"/>
              </a:rPr>
              <a:t> </a:t>
            </a:r>
            <a:r>
              <a:rPr lang="en-US" dirty="0" err="1">
                <a:sym typeface="Wingdings" pitchFamily="2" charset="2"/>
              </a:rPr>
              <a:t>uitkomst</a:t>
            </a:r>
            <a:r>
              <a:rPr lang="en-US" dirty="0">
                <a:sym typeface="Wingdings" pitchFamily="2" charset="2"/>
              </a:rPr>
              <a:t>? </a:t>
            </a:r>
            <a:r>
              <a:rPr lang="en-US" dirty="0" err="1">
                <a:sym typeface="Wingdings" pitchFamily="2" charset="2"/>
              </a:rPr>
              <a:t>Zitten</a:t>
            </a:r>
            <a:r>
              <a:rPr lang="en-US" dirty="0">
                <a:sym typeface="Wingdings" pitchFamily="2" charset="2"/>
              </a:rPr>
              <a:t> </a:t>
            </a:r>
            <a:r>
              <a:rPr lang="en-US" dirty="0" err="1">
                <a:sym typeface="Wingdings" pitchFamily="2" charset="2"/>
              </a:rPr>
              <a:t>er</a:t>
            </a:r>
            <a:r>
              <a:rPr lang="en-US" dirty="0">
                <a:sym typeface="Wingdings" pitchFamily="2" charset="2"/>
              </a:rPr>
              <a:t> </a:t>
            </a:r>
            <a:r>
              <a:rPr lang="en-US" dirty="0" err="1">
                <a:sym typeface="Wingdings" pitchFamily="2" charset="2"/>
              </a:rPr>
              <a:t>verrassingen</a:t>
            </a:r>
            <a:r>
              <a:rPr lang="en-US" dirty="0">
                <a:sym typeface="Wingdings" pitchFamily="2" charset="2"/>
              </a:rPr>
              <a:t> </a:t>
            </a:r>
            <a:r>
              <a:rPr lang="en-US" dirty="0" err="1">
                <a:sym typeface="Wingdings" pitchFamily="2" charset="2"/>
              </a:rPr>
              <a:t>bij</a:t>
            </a:r>
            <a:r>
              <a:rPr lang="en-US" dirty="0">
                <a:sym typeface="Wingdings" pitchFamily="2" charset="2"/>
              </a:rPr>
              <a:t>? Hoe is de </a:t>
            </a:r>
            <a:r>
              <a:rPr lang="en-US" dirty="0" err="1">
                <a:sym typeface="Wingdings" pitchFamily="2" charset="2"/>
              </a:rPr>
              <a:t>uitkomst</a:t>
            </a:r>
            <a:r>
              <a:rPr lang="en-US" dirty="0">
                <a:sym typeface="Wingdings" pitchFamily="2" charset="2"/>
              </a:rPr>
              <a:t> tot stand </a:t>
            </a:r>
            <a:r>
              <a:rPr lang="en-US" dirty="0" err="1">
                <a:sym typeface="Wingdings" pitchFamily="2" charset="2"/>
              </a:rPr>
              <a:t>gekomen</a:t>
            </a:r>
            <a:r>
              <a:rPr lang="en-US" dirty="0">
                <a:sym typeface="Wingdings" pitchFamily="2" charset="2"/>
              </a:rPr>
              <a:t>, </a:t>
            </a:r>
            <a:r>
              <a:rPr lang="en-US" dirty="0" err="1">
                <a:sym typeface="Wingdings" pitchFamily="2" charset="2"/>
              </a:rPr>
              <a:t>denk</a:t>
            </a:r>
            <a:r>
              <a:rPr lang="en-US" dirty="0">
                <a:sym typeface="Wingdings" pitchFamily="2" charset="2"/>
              </a:rPr>
              <a:t> je? </a:t>
            </a:r>
          </a:p>
          <a:p>
            <a:pPr marL="0" indent="0">
              <a:buFontTx/>
              <a:buNone/>
            </a:pPr>
            <a:endParaRPr lang="en-US" dirty="0"/>
          </a:p>
          <a:p>
            <a:pPr eaLnBrk="1" hangingPunct="1"/>
            <a:endParaRPr lang="nl-NL" dirty="0">
              <a:latin typeface="Arial" charset="0"/>
              <a:cs typeface="Times New Roman" pitchFamily="18" charset="0"/>
            </a:endParaRPr>
          </a:p>
        </p:txBody>
      </p:sp>
    </p:spTree>
    <p:extLst>
      <p:ext uri="{BB962C8B-B14F-4D97-AF65-F5344CB8AC3E}">
        <p14:creationId xmlns:p14="http://schemas.microsoft.com/office/powerpoint/2010/main" val="157700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Online is heel veel </a:t>
            </a:r>
            <a:r>
              <a:rPr lang="nl-NL" b="1" dirty="0"/>
              <a:t>feitelijke informatie </a:t>
            </a:r>
            <a:r>
              <a:rPr lang="nl-NL" dirty="0"/>
              <a:t>te vinden.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zijn ook veel testjes, maar die zijn niet allemaal even betrouwbaar. De meerwaarde van betaalde studiekeuzetests is overigens beperkt. Beschouw </a:t>
            </a:r>
            <a:r>
              <a:rPr lang="nl-NL" b="1" dirty="0"/>
              <a:t>interesse- en studiekeuzetests </a:t>
            </a:r>
            <a:r>
              <a:rPr lang="nl-NL" b="0" dirty="0"/>
              <a:t>vooral</a:t>
            </a:r>
            <a:r>
              <a:rPr lang="nl-NL" b="1" dirty="0"/>
              <a:t> </a:t>
            </a:r>
            <a:r>
              <a:rPr lang="nl-NL" dirty="0"/>
              <a:t>als een mooi startpunt voor een goed gesprek. Een test kan immers nooit “het antwoord” geven. Goede gesprekken en het opdoen van ervaringen zijn veel belangrijker en brengen leerlingen écht verder. </a:t>
            </a:r>
          </a:p>
          <a:p>
            <a:endParaRPr lang="nl-NL" dirty="0"/>
          </a:p>
          <a:p>
            <a:r>
              <a:rPr lang="nl-NL" dirty="0"/>
              <a:t>Aanraders:</a:t>
            </a:r>
          </a:p>
          <a:p>
            <a:pPr marL="177862" indent="-177862">
              <a:buFontTx/>
              <a:buChar char="-"/>
            </a:pPr>
            <a:r>
              <a:rPr lang="nl-NL" dirty="0"/>
              <a:t>studiekeuze123.nl: een onafhankelijke website boordevol informatie, heel goed startpunt</a:t>
            </a:r>
          </a:p>
          <a:p>
            <a:pPr marL="177862" indent="-177862">
              <a:buFontTx/>
              <a:buChar char="-"/>
            </a:pPr>
            <a:r>
              <a:rPr lang="nl-NL" dirty="0"/>
              <a:t>leiden.studiekeuzeplein.nl van de Universiteit Leiden (account is gratis): verschillende testjes voor verschillende fases in je keuzeproces, prima &amp; gratis!</a:t>
            </a:r>
          </a:p>
          <a:p>
            <a:pPr marL="177862" indent="-177862">
              <a:buFontTx/>
              <a:buChar char="-"/>
            </a:pPr>
            <a:r>
              <a:rPr lang="nl-NL" dirty="0"/>
              <a:t>studeermeteenplan.nl: de studiekeuzewebsite van de overheid</a:t>
            </a:r>
          </a:p>
          <a:p>
            <a:pPr marL="177862" indent="-177862">
              <a:buFontTx/>
              <a:buChar char="-"/>
            </a:pPr>
            <a:r>
              <a:rPr lang="nl-NL" dirty="0"/>
              <a:t>icares.com (account is gratis): studies zoeken en een studiekeuzetest doen </a:t>
            </a:r>
          </a:p>
          <a:p>
            <a:pPr marL="177862" indent="-177862">
              <a:buFontTx/>
              <a:buChar char="-"/>
            </a:pPr>
            <a:r>
              <a:rPr lang="nl-NL" dirty="0"/>
              <a:t>ikwildokterworden.nl: informatie voor wie geneeskunde overweegt</a:t>
            </a:r>
          </a:p>
          <a:p>
            <a:endParaRPr lang="nl-NL" dirty="0"/>
          </a:p>
          <a:p>
            <a:r>
              <a:rPr lang="nl-NL" dirty="0"/>
              <a:t>Op wilweg.nl is betrouwbare informatie te vinden voor wie een studie of tussenjaar in het buitenland overweegt.</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7</a:t>
            </a:fld>
            <a:endParaRPr lang="nl-NL"/>
          </a:p>
        </p:txBody>
      </p:sp>
    </p:spTree>
    <p:extLst>
      <p:ext uri="{BB962C8B-B14F-4D97-AF65-F5344CB8AC3E}">
        <p14:creationId xmlns:p14="http://schemas.microsoft.com/office/powerpoint/2010/main" val="42984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8</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marL="0" indent="0">
              <a:buFontTx/>
              <a:buNone/>
            </a:pPr>
            <a:r>
              <a:rPr lang="en-US" b="1" dirty="0" err="1">
                <a:sym typeface="Wingdings" pitchFamily="2" charset="2"/>
              </a:rPr>
              <a:t>Verkennen</a:t>
            </a:r>
            <a:endParaRPr lang="en-US" dirty="0">
              <a:sym typeface="Wingdings" pitchFamily="2" charset="2"/>
            </a:endParaRPr>
          </a:p>
          <a:p>
            <a:pPr marL="0" indent="0">
              <a:buFontTx/>
              <a:buNone/>
            </a:pPr>
            <a:r>
              <a:rPr lang="en-US" dirty="0">
                <a:sym typeface="Wingdings" pitchFamily="2" charset="2"/>
              </a:rPr>
              <a:t>In </a:t>
            </a:r>
            <a:r>
              <a:rPr lang="en-US" dirty="0" err="1">
                <a:sym typeface="Wingdings" pitchFamily="2" charset="2"/>
              </a:rPr>
              <a:t>deze</a:t>
            </a:r>
            <a:r>
              <a:rPr lang="en-US" dirty="0">
                <a:sym typeface="Wingdings" pitchFamily="2" charset="2"/>
              </a:rPr>
              <a:t> </a:t>
            </a:r>
            <a:r>
              <a:rPr lang="en-US" dirty="0" err="1">
                <a:sym typeface="Wingdings" pitchFamily="2" charset="2"/>
              </a:rPr>
              <a:t>fase</a:t>
            </a:r>
            <a:r>
              <a:rPr lang="en-US" dirty="0">
                <a:sym typeface="Wingdings" pitchFamily="2" charset="2"/>
              </a:rPr>
              <a:t> </a:t>
            </a:r>
            <a:r>
              <a:rPr lang="en-US" dirty="0" err="1">
                <a:sym typeface="Wingdings" pitchFamily="2" charset="2"/>
              </a:rPr>
              <a:t>ga</a:t>
            </a:r>
            <a:r>
              <a:rPr lang="en-US" dirty="0">
                <a:sym typeface="Wingdings" pitchFamily="2" charset="2"/>
              </a:rPr>
              <a:t> je </a:t>
            </a:r>
            <a:r>
              <a:rPr lang="en-US" dirty="0" err="1">
                <a:sym typeface="Wingdings" pitchFamily="2" charset="2"/>
              </a:rPr>
              <a:t>enigszins</a:t>
            </a:r>
            <a:r>
              <a:rPr lang="en-US" dirty="0">
                <a:sym typeface="Wingdings" pitchFamily="2" charset="2"/>
              </a:rPr>
              <a:t> </a:t>
            </a:r>
            <a:r>
              <a:rPr lang="en-US" dirty="0" err="1">
                <a:sym typeface="Wingdings" pitchFamily="2" charset="2"/>
              </a:rPr>
              <a:t>inzoomen</a:t>
            </a:r>
            <a:r>
              <a:rPr lang="en-US" dirty="0">
                <a:sym typeface="Wingdings" pitchFamily="2" charset="2"/>
              </a:rPr>
              <a:t>. </a:t>
            </a:r>
            <a:r>
              <a:rPr lang="en-US" dirty="0" err="1">
                <a:sym typeface="Wingdings" pitchFamily="2" charset="2"/>
              </a:rPr>
              <a:t>Welke</a:t>
            </a:r>
            <a:r>
              <a:rPr lang="en-US" dirty="0">
                <a:sym typeface="Wingdings" pitchFamily="2" charset="2"/>
              </a:rPr>
              <a:t> studies </a:t>
            </a:r>
            <a:r>
              <a:rPr lang="en-US" dirty="0" err="1">
                <a:sym typeface="Wingdings" pitchFamily="2" charset="2"/>
              </a:rPr>
              <a:t>passen</a:t>
            </a:r>
            <a:r>
              <a:rPr lang="en-US" dirty="0">
                <a:sym typeface="Wingdings" pitchFamily="2" charset="2"/>
              </a:rPr>
              <a:t> </a:t>
            </a:r>
            <a:r>
              <a:rPr lang="en-US" dirty="0" err="1">
                <a:sym typeface="Wingdings" pitchFamily="2" charset="2"/>
              </a:rPr>
              <a:t>bij</a:t>
            </a:r>
            <a:r>
              <a:rPr lang="en-US" dirty="0">
                <a:sym typeface="Wingdings" pitchFamily="2" charset="2"/>
              </a:rPr>
              <a:t> de </a:t>
            </a:r>
            <a:r>
              <a:rPr lang="en-US" dirty="0" err="1">
                <a:sym typeface="Wingdings" pitchFamily="2" charset="2"/>
              </a:rPr>
              <a:t>uitkomsten</a:t>
            </a:r>
            <a:r>
              <a:rPr lang="en-US" dirty="0">
                <a:sym typeface="Wingdings" pitchFamily="2" charset="2"/>
              </a:rPr>
              <a:t> van de </a:t>
            </a:r>
            <a:r>
              <a:rPr lang="en-US" dirty="0" err="1">
                <a:sym typeface="Wingdings" pitchFamily="2" charset="2"/>
              </a:rPr>
              <a:t>oriëntatie</a:t>
            </a:r>
            <a:r>
              <a:rPr lang="en-US" dirty="0">
                <a:sym typeface="Wingdings" pitchFamily="2" charset="2"/>
              </a:rPr>
              <a:t>? </a:t>
            </a:r>
            <a:r>
              <a:rPr lang="en-US" dirty="0" err="1">
                <a:sym typeface="Wingdings" pitchFamily="2" charset="2"/>
              </a:rPr>
              <a:t>Probeer</a:t>
            </a:r>
            <a:r>
              <a:rPr lang="en-US" dirty="0">
                <a:sym typeface="Wingdings" pitchFamily="2" charset="2"/>
              </a:rPr>
              <a:t> </a:t>
            </a:r>
            <a:r>
              <a:rPr lang="en-US" dirty="0" err="1">
                <a:sym typeface="Wingdings" pitchFamily="2" charset="2"/>
              </a:rPr>
              <a:t>er</a:t>
            </a:r>
            <a:r>
              <a:rPr lang="en-US" dirty="0">
                <a:sym typeface="Wingdings" pitchFamily="2" charset="2"/>
              </a:rPr>
              <a:t> </a:t>
            </a:r>
            <a:r>
              <a:rPr lang="en-US" dirty="0" err="1">
                <a:sym typeface="Wingdings" pitchFamily="2" charset="2"/>
              </a:rPr>
              <a:t>bijvoorbeeld</a:t>
            </a:r>
            <a:r>
              <a:rPr lang="en-US" dirty="0">
                <a:sym typeface="Wingdings" pitchFamily="2" charset="2"/>
              </a:rPr>
              <a:t> 3 </a:t>
            </a:r>
            <a:r>
              <a:rPr lang="en-US" dirty="0" err="1">
                <a:sym typeface="Wingdings" pitchFamily="2" charset="2"/>
              </a:rPr>
              <a:t>uit</a:t>
            </a:r>
            <a:r>
              <a:rPr lang="en-US" dirty="0">
                <a:sym typeface="Wingdings" pitchFamily="2" charset="2"/>
              </a:rPr>
              <a:t> </a:t>
            </a:r>
            <a:r>
              <a:rPr lang="en-US" dirty="0" err="1">
                <a:sym typeface="Wingdings" pitchFamily="2" charset="2"/>
              </a:rPr>
              <a:t>te</a:t>
            </a:r>
            <a:r>
              <a:rPr lang="en-US" dirty="0">
                <a:sym typeface="Wingdings" pitchFamily="2" charset="2"/>
              </a:rPr>
              <a:t> </a:t>
            </a:r>
            <a:r>
              <a:rPr lang="en-US" dirty="0" err="1">
                <a:sym typeface="Wingdings" pitchFamily="2" charset="2"/>
              </a:rPr>
              <a:t>kiezen</a:t>
            </a:r>
            <a:r>
              <a:rPr lang="en-US" dirty="0">
                <a:sym typeface="Wingdings" pitchFamily="2" charset="2"/>
              </a:rPr>
              <a:t>. </a:t>
            </a:r>
            <a:r>
              <a:rPr lang="en-US" dirty="0" err="1">
                <a:sym typeface="Wingdings" pitchFamily="2" charset="2"/>
              </a:rPr>
              <a:t>Hier</a:t>
            </a:r>
            <a:r>
              <a:rPr lang="en-US" dirty="0">
                <a:sym typeface="Wingdings" pitchFamily="2" charset="2"/>
              </a:rPr>
              <a:t> </a:t>
            </a:r>
            <a:r>
              <a:rPr lang="en-US" dirty="0" err="1">
                <a:sym typeface="Wingdings" pitchFamily="2" charset="2"/>
              </a:rPr>
              <a:t>horen</a:t>
            </a:r>
            <a:r>
              <a:rPr lang="en-US" dirty="0">
                <a:sym typeface="Wingdings" pitchFamily="2" charset="2"/>
              </a:rPr>
              <a:t> </a:t>
            </a:r>
            <a:r>
              <a:rPr lang="en-US" dirty="0" err="1">
                <a:sym typeface="Wingdings" pitchFamily="2" charset="2"/>
              </a:rPr>
              <a:t>ook</a:t>
            </a:r>
            <a:r>
              <a:rPr lang="en-US" dirty="0">
                <a:sym typeface="Wingdings" pitchFamily="2" charset="2"/>
              </a:rPr>
              <a:t> </a:t>
            </a:r>
            <a:r>
              <a:rPr lang="en-US" dirty="0" err="1">
                <a:sym typeface="Wingdings" pitchFamily="2" charset="2"/>
              </a:rPr>
              <a:t>vragen</a:t>
            </a:r>
            <a:r>
              <a:rPr lang="en-US" dirty="0">
                <a:sym typeface="Wingdings" pitchFamily="2" charset="2"/>
              </a:rPr>
              <a:t> </a:t>
            </a:r>
            <a:r>
              <a:rPr lang="en-US" dirty="0" err="1">
                <a:sym typeface="Wingdings" pitchFamily="2" charset="2"/>
              </a:rPr>
              <a:t>bij</a:t>
            </a:r>
            <a:r>
              <a:rPr lang="en-US" dirty="0">
                <a:sym typeface="Wingdings" pitchFamily="2" charset="2"/>
              </a:rPr>
              <a:t> </a:t>
            </a:r>
            <a:r>
              <a:rPr lang="en-US" dirty="0" err="1">
                <a:sym typeface="Wingdings" pitchFamily="2" charset="2"/>
              </a:rPr>
              <a:t>als</a:t>
            </a:r>
            <a:r>
              <a:rPr lang="en-US" dirty="0">
                <a:sym typeface="Wingdings" pitchFamily="2" charset="2"/>
              </a:rPr>
              <a:t>: </a:t>
            </a:r>
            <a:r>
              <a:rPr lang="en-US" dirty="0" err="1">
                <a:sym typeface="Wingdings" pitchFamily="2" charset="2"/>
              </a:rPr>
              <a:t>welke</a:t>
            </a:r>
            <a:r>
              <a:rPr lang="en-US" dirty="0">
                <a:sym typeface="Wingdings" pitchFamily="2" charset="2"/>
              </a:rPr>
              <a:t> </a:t>
            </a:r>
            <a:r>
              <a:rPr lang="en-US" dirty="0" err="1">
                <a:sym typeface="Wingdings" pitchFamily="2" charset="2"/>
              </a:rPr>
              <a:t>studiestad</a:t>
            </a:r>
            <a:r>
              <a:rPr lang="en-US" dirty="0">
                <a:sym typeface="Wingdings" pitchFamily="2" charset="2"/>
              </a:rPr>
              <a:t> </a:t>
            </a:r>
            <a:r>
              <a:rPr lang="en-US" dirty="0" err="1">
                <a:sym typeface="Wingdings" pitchFamily="2" charset="2"/>
              </a:rPr>
              <a:t>vind</a:t>
            </a:r>
            <a:r>
              <a:rPr lang="en-US" dirty="0">
                <a:sym typeface="Wingdings" pitchFamily="2" charset="2"/>
              </a:rPr>
              <a:t> </a:t>
            </a:r>
            <a:r>
              <a:rPr lang="en-US" dirty="0" err="1">
                <a:sym typeface="Wingdings" pitchFamily="2" charset="2"/>
              </a:rPr>
              <a:t>ik</a:t>
            </a:r>
            <a:r>
              <a:rPr lang="en-US" dirty="0">
                <a:sym typeface="Wingdings" pitchFamily="2" charset="2"/>
              </a:rPr>
              <a:t> </a:t>
            </a:r>
            <a:r>
              <a:rPr lang="en-US" dirty="0" err="1">
                <a:sym typeface="Wingdings" pitchFamily="2" charset="2"/>
              </a:rPr>
              <a:t>plezierig</a:t>
            </a:r>
            <a:r>
              <a:rPr lang="en-US" dirty="0">
                <a:sym typeface="Wingdings" pitchFamily="2" charset="2"/>
              </a:rPr>
              <a:t>? Open </a:t>
            </a:r>
            <a:r>
              <a:rPr lang="en-US" dirty="0" err="1">
                <a:sym typeface="Wingdings" pitchFamily="2" charset="2"/>
              </a:rPr>
              <a:t>dagen</a:t>
            </a:r>
            <a:r>
              <a:rPr lang="en-US" dirty="0">
                <a:sym typeface="Wingdings" pitchFamily="2" charset="2"/>
              </a:rPr>
              <a:t> </a:t>
            </a:r>
            <a:r>
              <a:rPr lang="en-US" dirty="0" err="1">
                <a:sym typeface="Wingdings" pitchFamily="2" charset="2"/>
              </a:rPr>
              <a:t>passen</a:t>
            </a:r>
            <a:r>
              <a:rPr lang="en-US" dirty="0">
                <a:sym typeface="Wingdings" pitchFamily="2" charset="2"/>
              </a:rPr>
              <a:t> in </a:t>
            </a:r>
            <a:r>
              <a:rPr lang="en-US" dirty="0" err="1">
                <a:sym typeface="Wingdings" pitchFamily="2" charset="2"/>
              </a:rPr>
              <a:t>deze</a:t>
            </a:r>
            <a:r>
              <a:rPr lang="en-US" dirty="0">
                <a:sym typeface="Wingdings" pitchFamily="2" charset="2"/>
              </a:rPr>
              <a:t> </a:t>
            </a:r>
            <a:r>
              <a:rPr lang="en-US" dirty="0" err="1">
                <a:sym typeface="Wingdings" pitchFamily="2" charset="2"/>
              </a:rPr>
              <a:t>fase</a:t>
            </a:r>
            <a:r>
              <a:rPr lang="en-US" dirty="0">
                <a:sym typeface="Wingdings" pitchFamily="2" charset="2"/>
              </a:rPr>
              <a:t>.</a:t>
            </a:r>
          </a:p>
          <a:p>
            <a:pPr marL="0" indent="0">
              <a:buFontTx/>
              <a:buNone/>
            </a:pPr>
            <a:endParaRPr lang="en-US" dirty="0"/>
          </a:p>
          <a:p>
            <a:pPr marL="0" indent="0">
              <a:buFontTx/>
              <a:buNone/>
            </a:pPr>
            <a:r>
              <a:rPr lang="en-US" dirty="0" err="1"/>
              <a:t>Als</a:t>
            </a:r>
            <a:r>
              <a:rPr lang="en-US" dirty="0"/>
              <a:t> </a:t>
            </a:r>
            <a:r>
              <a:rPr lang="en-US" dirty="0" err="1"/>
              <a:t>uw</a:t>
            </a:r>
            <a:r>
              <a:rPr lang="en-US" dirty="0"/>
              <a:t> kind </a:t>
            </a:r>
            <a:r>
              <a:rPr lang="en-US" dirty="0" err="1"/>
              <a:t>nog</a:t>
            </a:r>
            <a:r>
              <a:rPr lang="en-US" dirty="0"/>
              <a:t> </a:t>
            </a:r>
            <a:r>
              <a:rPr lang="en-US" dirty="0" err="1"/>
              <a:t>niet</a:t>
            </a:r>
            <a:r>
              <a:rPr lang="en-US" dirty="0"/>
              <a:t> </a:t>
            </a:r>
            <a:r>
              <a:rPr lang="en-US" dirty="0" err="1"/>
              <a:t>aan</a:t>
            </a:r>
            <a:r>
              <a:rPr lang="en-US" dirty="0"/>
              <a:t> </a:t>
            </a:r>
            <a:r>
              <a:rPr lang="en-US" dirty="0" err="1"/>
              <a:t>deze</a:t>
            </a:r>
            <a:r>
              <a:rPr lang="en-US" dirty="0"/>
              <a:t> </a:t>
            </a:r>
            <a:r>
              <a:rPr lang="en-US" dirty="0" err="1"/>
              <a:t>fase</a:t>
            </a:r>
            <a:r>
              <a:rPr lang="en-US" dirty="0"/>
              <a:t> toe is, is </a:t>
            </a:r>
            <a:r>
              <a:rPr lang="en-US" dirty="0" err="1"/>
              <a:t>enige</a:t>
            </a:r>
            <a:r>
              <a:rPr lang="en-US" dirty="0"/>
              <a:t> </a:t>
            </a:r>
            <a:r>
              <a:rPr lang="en-US" dirty="0" err="1"/>
              <a:t>aansporing</a:t>
            </a:r>
            <a:r>
              <a:rPr lang="en-US" dirty="0"/>
              <a:t> </a:t>
            </a:r>
            <a:r>
              <a:rPr lang="en-US" dirty="0" err="1"/>
              <a:t>verstandig</a:t>
            </a:r>
            <a:r>
              <a:rPr lang="en-US" dirty="0"/>
              <a:t>. </a:t>
            </a:r>
            <a:r>
              <a:rPr lang="en-US" dirty="0" err="1"/>
              <a:t>Verkennen</a:t>
            </a:r>
            <a:r>
              <a:rPr lang="en-US" dirty="0"/>
              <a:t> </a:t>
            </a:r>
            <a:r>
              <a:rPr lang="en-US" dirty="0" err="1"/>
              <a:t>duurt</a:t>
            </a:r>
            <a:r>
              <a:rPr lang="en-US" dirty="0"/>
              <a:t> </a:t>
            </a:r>
            <a:r>
              <a:rPr lang="en-US" dirty="0" err="1"/>
              <a:t>namelijk</a:t>
            </a:r>
            <a:r>
              <a:rPr lang="en-US" dirty="0"/>
              <a:t> </a:t>
            </a:r>
            <a:r>
              <a:rPr lang="en-US" dirty="0" err="1"/>
              <a:t>vaak</a:t>
            </a:r>
            <a:r>
              <a:rPr lang="en-US" dirty="0"/>
              <a:t> </a:t>
            </a:r>
            <a:r>
              <a:rPr lang="en-US" dirty="0" err="1"/>
              <a:t>vrij</a:t>
            </a:r>
            <a:r>
              <a:rPr lang="en-US" dirty="0"/>
              <a:t> </a:t>
            </a:r>
            <a:r>
              <a:rPr lang="en-US" dirty="0" err="1"/>
              <a:t>lang</a:t>
            </a:r>
            <a:r>
              <a:rPr lang="en-US" dirty="0"/>
              <a:t> </a:t>
            </a:r>
            <a:r>
              <a:rPr lang="en-US" dirty="0" err="1"/>
              <a:t>en</a:t>
            </a:r>
            <a:r>
              <a:rPr lang="en-US" dirty="0"/>
              <a:t> </a:t>
            </a:r>
            <a:r>
              <a:rPr lang="en-US" dirty="0" err="1"/>
              <a:t>leidt</a:t>
            </a:r>
            <a:r>
              <a:rPr lang="en-US" dirty="0"/>
              <a:t> </a:t>
            </a:r>
            <a:r>
              <a:rPr lang="en-US" dirty="0" err="1"/>
              <a:t>regelmatig</a:t>
            </a:r>
            <a:r>
              <a:rPr lang="en-US" dirty="0"/>
              <a:t> tot </a:t>
            </a:r>
            <a:r>
              <a:rPr lang="en-US" dirty="0" err="1"/>
              <a:t>een</a:t>
            </a:r>
            <a:r>
              <a:rPr lang="en-US" dirty="0"/>
              <a:t> </a:t>
            </a:r>
            <a:r>
              <a:rPr lang="en-US" dirty="0" err="1"/>
              <a:t>stap</a:t>
            </a:r>
            <a:r>
              <a:rPr lang="en-US" dirty="0"/>
              <a:t> </a:t>
            </a:r>
            <a:r>
              <a:rPr lang="en-US" dirty="0" err="1"/>
              <a:t>terug</a:t>
            </a:r>
            <a:r>
              <a:rPr lang="en-US" dirty="0"/>
              <a:t> </a:t>
            </a:r>
            <a:r>
              <a:rPr lang="en-US" dirty="0" err="1"/>
              <a:t>naar</a:t>
            </a:r>
            <a:r>
              <a:rPr lang="en-US" dirty="0"/>
              <a:t> </a:t>
            </a:r>
            <a:r>
              <a:rPr lang="en-US" dirty="0" err="1"/>
              <a:t>oriënteren</a:t>
            </a:r>
            <a:r>
              <a:rPr lang="en-US" dirty="0"/>
              <a:t>. </a:t>
            </a:r>
          </a:p>
          <a:p>
            <a:pPr eaLnBrk="1" hangingPunct="1"/>
            <a:endParaRPr lang="nl-NL" dirty="0">
              <a:latin typeface="Arial" charset="0"/>
              <a:cs typeface="Times New Roman" pitchFamily="18" charset="0"/>
            </a:endParaRPr>
          </a:p>
        </p:txBody>
      </p:sp>
    </p:spTree>
    <p:extLst>
      <p:ext uri="{BB962C8B-B14F-4D97-AF65-F5344CB8AC3E}">
        <p14:creationId xmlns:p14="http://schemas.microsoft.com/office/powerpoint/2010/main" val="22167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LOB-activiteiten mogen leerlingen in klas 5 twee keer verlof aanvragen. Vaker mag alleen in overleg met de decaan.</a:t>
            </a:r>
          </a:p>
          <a:p>
            <a:endParaRPr lang="nl-NL" dirty="0"/>
          </a:p>
          <a:p>
            <a:r>
              <a:rPr lang="nl-NL" b="1" dirty="0"/>
              <a:t>Help uw kind in de planning hiervan. </a:t>
            </a:r>
            <a:r>
              <a:rPr lang="nl-NL" dirty="0"/>
              <a:t>Het gaat meestal goed, maar helaas soms niet. De procedure voor leerlingen is als volgt:</a:t>
            </a:r>
          </a:p>
          <a:p>
            <a:pPr marL="177862" indent="-177862">
              <a:buFontTx/>
              <a:buChar char="-"/>
            </a:pPr>
            <a:r>
              <a:rPr lang="nl-NL" baseline="0" dirty="0"/>
              <a:t>Haal het LOB-briefje op tijd op: ongeveer een week voor de LOB-activiteit.</a:t>
            </a:r>
          </a:p>
          <a:p>
            <a:pPr marL="177862" indent="-177862">
              <a:buFontTx/>
              <a:buChar char="-"/>
            </a:pPr>
            <a:r>
              <a:rPr lang="nl-NL" baseline="0" dirty="0"/>
              <a:t>Het verlofbriefje moet thuis ondertekend worden.</a:t>
            </a:r>
          </a:p>
          <a:p>
            <a:pPr marL="177862" indent="-177862">
              <a:buFontTx/>
              <a:buChar char="-"/>
            </a:pPr>
            <a:r>
              <a:rPr lang="nl-NL" baseline="0" dirty="0"/>
              <a:t>Het verlofbriefje moet </a:t>
            </a:r>
            <a:r>
              <a:rPr lang="nl-NL" b="1" baseline="0" dirty="0"/>
              <a:t>uiterlijk 2 schooldagen vóór de activiteit ingeleverd worden </a:t>
            </a:r>
            <a:r>
              <a:rPr lang="nl-NL" baseline="0" dirty="0"/>
              <a:t>bij de administratie.</a:t>
            </a:r>
          </a:p>
          <a:p>
            <a:endParaRPr lang="nl-NL" baseline="0" dirty="0"/>
          </a:p>
          <a:p>
            <a:r>
              <a:rPr lang="nl-NL" baseline="0" dirty="0"/>
              <a:t>Let op de schoolvakanties: soms zijn open dagen de dag ná een vakantie. Dan moet het briefje dus de woensdag vóór de vakantie al opgehaald zijn en op donderdag ingeleverd worden.</a:t>
            </a:r>
          </a:p>
          <a:p>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baseline="0" dirty="0"/>
              <a:t>Als het briefje te laat wordt ingeleverd, wordt er geen verlof verleend. </a:t>
            </a:r>
          </a:p>
          <a:p>
            <a:endParaRPr lang="nl-NL" baseline="0" dirty="0"/>
          </a:p>
          <a:p>
            <a:r>
              <a:rPr lang="nl-NL" baseline="0" dirty="0"/>
              <a:t>Als uw kind door ziekte of andere afwezigheid niet in staat is het briefje op tijd op te halen, moet hij/zij uiterlijk 3 schooldagen van tevoren een mail sturen naar de decanen om het verlof nog op tijd te kunnen regelen.</a:t>
            </a:r>
          </a:p>
        </p:txBody>
      </p:sp>
      <p:sp>
        <p:nvSpPr>
          <p:cNvPr id="4" name="Tijdelijke aanduiding voor dianummer 3"/>
          <p:cNvSpPr>
            <a:spLocks noGrp="1"/>
          </p:cNvSpPr>
          <p:nvPr>
            <p:ph type="sldNum" sz="quarter" idx="10"/>
          </p:nvPr>
        </p:nvSpPr>
        <p:spPr/>
        <p:txBody>
          <a:bodyPr/>
          <a:lstStyle/>
          <a:p>
            <a:fld id="{E6235982-C1CB-484A-BDC7-049149AAA43E}" type="slidenum">
              <a:rPr lang="nl-NL" smtClean="0"/>
              <a:t>9</a:t>
            </a:fld>
            <a:endParaRPr lang="nl-NL"/>
          </a:p>
        </p:txBody>
      </p:sp>
    </p:spTree>
    <p:extLst>
      <p:ext uri="{BB962C8B-B14F-4D97-AF65-F5344CB8AC3E}">
        <p14:creationId xmlns:p14="http://schemas.microsoft.com/office/powerpoint/2010/main" val="217746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10</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marL="0" indent="0">
              <a:buFontTx/>
              <a:buNone/>
            </a:pPr>
            <a:r>
              <a:rPr lang="en-US" b="0" dirty="0">
                <a:sym typeface="Wingdings" pitchFamily="2" charset="2"/>
              </a:rPr>
              <a:t>Als </a:t>
            </a:r>
            <a:r>
              <a:rPr lang="en-US" b="0" dirty="0" err="1">
                <a:sym typeface="Wingdings" pitchFamily="2" charset="2"/>
              </a:rPr>
              <a:t>een</a:t>
            </a:r>
            <a:r>
              <a:rPr lang="en-US" b="0" dirty="0">
                <a:sym typeface="Wingdings" pitchFamily="2" charset="2"/>
              </a:rPr>
              <a:t> </a:t>
            </a:r>
            <a:r>
              <a:rPr lang="en-US" b="0" dirty="0" err="1">
                <a:sym typeface="Wingdings" pitchFamily="2" charset="2"/>
              </a:rPr>
              <a:t>leerling</a:t>
            </a:r>
            <a:r>
              <a:rPr lang="en-US" b="0" dirty="0">
                <a:sym typeface="Wingdings" pitchFamily="2" charset="2"/>
              </a:rPr>
              <a:t> al </a:t>
            </a:r>
            <a:r>
              <a:rPr lang="en-US" b="0" dirty="0" err="1">
                <a:sym typeface="Wingdings" pitchFamily="2" charset="2"/>
              </a:rPr>
              <a:t>iets</a:t>
            </a:r>
            <a:r>
              <a:rPr lang="en-US" b="0" dirty="0">
                <a:sym typeface="Wingdings" pitchFamily="2" charset="2"/>
              </a:rPr>
              <a:t> </a:t>
            </a:r>
            <a:r>
              <a:rPr lang="en-US" b="0" dirty="0" err="1">
                <a:sym typeface="Wingdings" pitchFamily="2" charset="2"/>
              </a:rPr>
              <a:t>verder</a:t>
            </a:r>
            <a:r>
              <a:rPr lang="en-US" b="0" dirty="0">
                <a:sym typeface="Wingdings" pitchFamily="2" charset="2"/>
              </a:rPr>
              <a:t> in de </a:t>
            </a:r>
            <a:r>
              <a:rPr lang="en-US" b="0" dirty="0" err="1">
                <a:sym typeface="Wingdings" pitchFamily="2" charset="2"/>
              </a:rPr>
              <a:t>verkennende</a:t>
            </a:r>
            <a:r>
              <a:rPr lang="en-US" b="0" dirty="0">
                <a:sym typeface="Wingdings" pitchFamily="2" charset="2"/>
              </a:rPr>
              <a:t> </a:t>
            </a:r>
            <a:r>
              <a:rPr lang="en-US" b="0" dirty="0" err="1">
                <a:sym typeface="Wingdings" pitchFamily="2" charset="2"/>
              </a:rPr>
              <a:t>fase</a:t>
            </a:r>
            <a:r>
              <a:rPr lang="en-US" b="0" dirty="0">
                <a:sym typeface="Wingdings" pitchFamily="2" charset="2"/>
              </a:rPr>
              <a:t> is </a:t>
            </a:r>
            <a:r>
              <a:rPr lang="en-US" b="0" dirty="0" err="1">
                <a:sym typeface="Wingdings" pitchFamily="2" charset="2"/>
              </a:rPr>
              <a:t>en</a:t>
            </a:r>
            <a:r>
              <a:rPr lang="en-US" b="0" dirty="0">
                <a:sym typeface="Wingdings" pitchFamily="2" charset="2"/>
              </a:rPr>
              <a:t> </a:t>
            </a:r>
            <a:r>
              <a:rPr lang="en-US" b="0" dirty="0" err="1">
                <a:sym typeface="Wingdings" pitchFamily="2" charset="2"/>
              </a:rPr>
              <a:t>een</a:t>
            </a:r>
            <a:r>
              <a:rPr lang="en-US" b="0" dirty="0">
                <a:sym typeface="Wingdings" pitchFamily="2" charset="2"/>
              </a:rPr>
              <a:t> </a:t>
            </a:r>
            <a:r>
              <a:rPr lang="en-US" b="0" dirty="0" err="1">
                <a:sym typeface="Wingdings" pitchFamily="2" charset="2"/>
              </a:rPr>
              <a:t>aantal</a:t>
            </a:r>
            <a:r>
              <a:rPr lang="en-US" b="0" dirty="0">
                <a:sym typeface="Wingdings" pitchFamily="2" charset="2"/>
              </a:rPr>
              <a:t> open </a:t>
            </a:r>
            <a:r>
              <a:rPr lang="en-US" b="0" dirty="0" err="1">
                <a:sym typeface="Wingdings" pitchFamily="2" charset="2"/>
              </a:rPr>
              <a:t>dagen</a:t>
            </a:r>
            <a:r>
              <a:rPr lang="en-US" b="0" dirty="0">
                <a:sym typeface="Wingdings" pitchFamily="2" charset="2"/>
              </a:rPr>
              <a:t> </a:t>
            </a:r>
            <a:r>
              <a:rPr lang="en-US" b="0" dirty="0" err="1">
                <a:sym typeface="Wingdings" pitchFamily="2" charset="2"/>
              </a:rPr>
              <a:t>bezocht</a:t>
            </a:r>
            <a:r>
              <a:rPr lang="en-US" b="0" dirty="0">
                <a:sym typeface="Wingdings" pitchFamily="2" charset="2"/>
              </a:rPr>
              <a:t> heft, dan </a:t>
            </a:r>
            <a:r>
              <a:rPr lang="en-US" b="0" dirty="0" err="1">
                <a:sym typeface="Wingdings" pitchFamily="2" charset="2"/>
              </a:rPr>
              <a:t>kan</a:t>
            </a:r>
            <a:r>
              <a:rPr lang="en-US" b="0" dirty="0">
                <a:sym typeface="Wingdings" pitchFamily="2" charset="2"/>
              </a:rPr>
              <a:t> de </a:t>
            </a:r>
            <a:r>
              <a:rPr lang="en-US" b="0" dirty="0" err="1">
                <a:sym typeface="Wingdings" pitchFamily="2" charset="2"/>
              </a:rPr>
              <a:t>studiekeuzematrix</a:t>
            </a:r>
            <a:r>
              <a:rPr lang="en-US" b="0" dirty="0">
                <a:sym typeface="Wingdings" pitchFamily="2" charset="2"/>
              </a:rPr>
              <a:t> </a:t>
            </a:r>
            <a:r>
              <a:rPr lang="en-US" b="0" dirty="0" err="1">
                <a:sym typeface="Wingdings" pitchFamily="2" charset="2"/>
              </a:rPr>
              <a:t>een</a:t>
            </a:r>
            <a:r>
              <a:rPr lang="en-US" b="0" dirty="0">
                <a:sym typeface="Wingdings" pitchFamily="2" charset="2"/>
              </a:rPr>
              <a:t> </a:t>
            </a:r>
            <a:r>
              <a:rPr lang="en-US" b="0" dirty="0" err="1">
                <a:sym typeface="Wingdings" pitchFamily="2" charset="2"/>
              </a:rPr>
              <a:t>helpend</a:t>
            </a:r>
            <a:r>
              <a:rPr lang="en-US" b="0" dirty="0">
                <a:sym typeface="Wingdings" pitchFamily="2" charset="2"/>
              </a:rPr>
              <a:t> instrument </a:t>
            </a:r>
            <a:r>
              <a:rPr lang="en-US" b="0" dirty="0" err="1">
                <a:sym typeface="Wingdings" pitchFamily="2" charset="2"/>
              </a:rPr>
              <a:t>zijn</a:t>
            </a:r>
            <a:r>
              <a:rPr lang="en-US" b="0" dirty="0">
                <a:sym typeface="Wingdings" pitchFamily="2" charset="2"/>
              </a:rPr>
              <a:t>. </a:t>
            </a:r>
          </a:p>
          <a:p>
            <a:pPr marL="0" indent="0">
              <a:buFontTx/>
              <a:buNone/>
            </a:pPr>
            <a:r>
              <a:rPr lang="en-US" b="0" dirty="0">
                <a:sym typeface="Wingdings" pitchFamily="2" charset="2"/>
              </a:rPr>
              <a:t>Laat in de </a:t>
            </a:r>
            <a:r>
              <a:rPr lang="en-US" b="0" dirty="0" err="1">
                <a:sym typeface="Wingdings" pitchFamily="2" charset="2"/>
              </a:rPr>
              <a:t>linderkolom</a:t>
            </a:r>
            <a:r>
              <a:rPr lang="en-US" b="0" dirty="0">
                <a:sym typeface="Wingdings" pitchFamily="2" charset="2"/>
              </a:rPr>
              <a:t> </a:t>
            </a:r>
            <a:r>
              <a:rPr lang="en-US" b="0" dirty="0" err="1">
                <a:sym typeface="Wingdings" pitchFamily="2" charset="2"/>
              </a:rPr>
              <a:t>noteren</a:t>
            </a:r>
            <a:r>
              <a:rPr lang="en-US" b="0" dirty="0">
                <a:sym typeface="Wingdings" pitchFamily="2" charset="2"/>
              </a:rPr>
              <a:t> </a:t>
            </a:r>
            <a:r>
              <a:rPr lang="en-US" b="0" dirty="0" err="1">
                <a:sym typeface="Wingdings" pitchFamily="2" charset="2"/>
              </a:rPr>
              <a:t>welke</a:t>
            </a:r>
            <a:r>
              <a:rPr lang="en-US" b="0" dirty="0">
                <a:sym typeface="Wingdings" pitchFamily="2" charset="2"/>
              </a:rPr>
              <a:t> </a:t>
            </a:r>
            <a:r>
              <a:rPr lang="en-US" b="0" dirty="0" err="1">
                <a:sym typeface="Wingdings" pitchFamily="2" charset="2"/>
              </a:rPr>
              <a:t>dingen</a:t>
            </a:r>
            <a:r>
              <a:rPr lang="en-US" b="0" dirty="0">
                <a:sym typeface="Wingdings" pitchFamily="2" charset="2"/>
              </a:rPr>
              <a:t> de </a:t>
            </a:r>
            <a:r>
              <a:rPr lang="en-US" b="0" dirty="0" err="1">
                <a:sym typeface="Wingdings" pitchFamily="2" charset="2"/>
              </a:rPr>
              <a:t>leerling</a:t>
            </a:r>
            <a:r>
              <a:rPr lang="en-US" b="0" dirty="0">
                <a:sym typeface="Wingdings" pitchFamily="2" charset="2"/>
              </a:rPr>
              <a:t> </a:t>
            </a:r>
            <a:r>
              <a:rPr lang="en-US" b="0" dirty="0" err="1">
                <a:sym typeface="Wingdings" pitchFamily="2" charset="2"/>
              </a:rPr>
              <a:t>belangrijk</a:t>
            </a:r>
            <a:r>
              <a:rPr lang="en-US" b="0" dirty="0">
                <a:sym typeface="Wingdings" pitchFamily="2" charset="2"/>
              </a:rPr>
              <a:t> </a:t>
            </a:r>
            <a:r>
              <a:rPr lang="en-US" b="0" dirty="0" err="1">
                <a:sym typeface="Wingdings" pitchFamily="2" charset="2"/>
              </a:rPr>
              <a:t>vindt</a:t>
            </a:r>
            <a:r>
              <a:rPr lang="en-US" b="0" dirty="0">
                <a:sym typeface="Wingdings" pitchFamily="2" charset="2"/>
              </a:rPr>
              <a:t> in de </a:t>
            </a:r>
            <a:r>
              <a:rPr lang="en-US" b="0" dirty="0" err="1">
                <a:sym typeface="Wingdings" pitchFamily="2" charset="2"/>
              </a:rPr>
              <a:t>opleiding</a:t>
            </a:r>
            <a:r>
              <a:rPr lang="en-US" b="0" dirty="0">
                <a:sym typeface="Wingdings" pitchFamily="2" charset="2"/>
              </a:rPr>
              <a:t> (</a:t>
            </a:r>
            <a:r>
              <a:rPr lang="en-US" b="0" dirty="0" err="1">
                <a:sym typeface="Wingdings" pitchFamily="2" charset="2"/>
              </a:rPr>
              <a:t>denk</a:t>
            </a:r>
            <a:r>
              <a:rPr lang="en-US" b="0" dirty="0">
                <a:sym typeface="Wingdings" pitchFamily="2" charset="2"/>
              </a:rPr>
              <a:t> </a:t>
            </a:r>
            <a:r>
              <a:rPr lang="en-US" b="0" dirty="0" err="1">
                <a:sym typeface="Wingdings" pitchFamily="2" charset="2"/>
              </a:rPr>
              <a:t>niet</a:t>
            </a:r>
            <a:r>
              <a:rPr lang="en-US" b="0" dirty="0">
                <a:sym typeface="Wingdings" pitchFamily="2" charset="2"/>
              </a:rPr>
              <a:t> </a:t>
            </a:r>
            <a:r>
              <a:rPr lang="en-US" b="0" dirty="0" err="1">
                <a:sym typeface="Wingdings" pitchFamily="2" charset="2"/>
              </a:rPr>
              <a:t>alleen</a:t>
            </a:r>
            <a:r>
              <a:rPr lang="en-US" b="0" dirty="0">
                <a:sym typeface="Wingdings" pitchFamily="2" charset="2"/>
              </a:rPr>
              <a:t> </a:t>
            </a:r>
            <a:r>
              <a:rPr lang="en-US" b="0" dirty="0" err="1">
                <a:sym typeface="Wingdings" pitchFamily="2" charset="2"/>
              </a:rPr>
              <a:t>aan</a:t>
            </a:r>
            <a:r>
              <a:rPr lang="en-US" b="0" dirty="0">
                <a:sym typeface="Wingdings" pitchFamily="2" charset="2"/>
              </a:rPr>
              <a:t> </a:t>
            </a:r>
            <a:r>
              <a:rPr lang="en-US" b="0" dirty="0" err="1">
                <a:sym typeface="Wingdings" pitchFamily="2" charset="2"/>
              </a:rPr>
              <a:t>inhoud</a:t>
            </a:r>
            <a:r>
              <a:rPr lang="en-US" b="0" dirty="0">
                <a:sym typeface="Wingdings" pitchFamily="2" charset="2"/>
              </a:rPr>
              <a:t>, maar </a:t>
            </a:r>
            <a:r>
              <a:rPr lang="en-US" b="0" dirty="0" err="1">
                <a:sym typeface="Wingdings" pitchFamily="2" charset="2"/>
              </a:rPr>
              <a:t>ook</a:t>
            </a:r>
            <a:r>
              <a:rPr lang="en-US" b="0" dirty="0">
                <a:sym typeface="Wingdings" pitchFamily="2" charset="2"/>
              </a:rPr>
              <a:t> </a:t>
            </a:r>
            <a:r>
              <a:rPr lang="en-US" b="0" dirty="0" err="1">
                <a:sym typeface="Wingdings" pitchFamily="2" charset="2"/>
              </a:rPr>
              <a:t>aan</a:t>
            </a:r>
            <a:r>
              <a:rPr lang="en-US" b="0" dirty="0">
                <a:sym typeface="Wingdings" pitchFamily="2" charset="2"/>
              </a:rPr>
              <a:t> </a:t>
            </a:r>
            <a:r>
              <a:rPr lang="en-US" b="0" dirty="0" err="1">
                <a:sym typeface="Wingdings" pitchFamily="2" charset="2"/>
              </a:rPr>
              <a:t>stad</a:t>
            </a:r>
            <a:r>
              <a:rPr lang="en-US" b="0" dirty="0">
                <a:sym typeface="Wingdings" pitchFamily="2" charset="2"/>
              </a:rPr>
              <a:t>, </a:t>
            </a:r>
            <a:r>
              <a:rPr lang="en-US" b="0" dirty="0" err="1">
                <a:sym typeface="Wingdings" pitchFamily="2" charset="2"/>
              </a:rPr>
              <a:t>grootte</a:t>
            </a:r>
            <a:r>
              <a:rPr lang="en-US" b="0" dirty="0">
                <a:sym typeface="Wingdings" pitchFamily="2" charset="2"/>
              </a:rPr>
              <a:t>, </a:t>
            </a:r>
            <a:r>
              <a:rPr lang="en-US" b="0" dirty="0" err="1">
                <a:sym typeface="Wingdings" pitchFamily="2" charset="2"/>
              </a:rPr>
              <a:t>voertaal</a:t>
            </a:r>
            <a:r>
              <a:rPr lang="en-US" b="0" dirty="0">
                <a:sym typeface="Wingdings" pitchFamily="2" charset="2"/>
              </a:rPr>
              <a:t>, etc.)</a:t>
            </a:r>
          </a:p>
          <a:p>
            <a:pPr marL="0" indent="0">
              <a:buFontTx/>
              <a:buNone/>
            </a:pPr>
            <a:r>
              <a:rPr lang="en-US" b="0" dirty="0" err="1">
                <a:sym typeface="Wingdings" pitchFamily="2" charset="2"/>
              </a:rPr>
              <a:t>Noteer</a:t>
            </a:r>
            <a:r>
              <a:rPr lang="en-US" b="0" dirty="0">
                <a:sym typeface="Wingdings" pitchFamily="2" charset="2"/>
              </a:rPr>
              <a:t> </a:t>
            </a:r>
            <a:r>
              <a:rPr lang="en-US" b="0" dirty="0" err="1">
                <a:sym typeface="Wingdings" pitchFamily="2" charset="2"/>
              </a:rPr>
              <a:t>boven</a:t>
            </a:r>
            <a:r>
              <a:rPr lang="en-US" b="0" dirty="0">
                <a:sym typeface="Wingdings" pitchFamily="2" charset="2"/>
              </a:rPr>
              <a:t> de </a:t>
            </a:r>
            <a:r>
              <a:rPr lang="en-US" b="0" dirty="0" err="1">
                <a:sym typeface="Wingdings" pitchFamily="2" charset="2"/>
              </a:rPr>
              <a:t>andere</a:t>
            </a:r>
            <a:r>
              <a:rPr lang="en-US" b="0" dirty="0">
                <a:sym typeface="Wingdings" pitchFamily="2" charset="2"/>
              </a:rPr>
              <a:t> </a:t>
            </a:r>
            <a:r>
              <a:rPr lang="en-US" b="0" dirty="0" err="1">
                <a:sym typeface="Wingdings" pitchFamily="2" charset="2"/>
              </a:rPr>
              <a:t>kolommen</a:t>
            </a:r>
            <a:r>
              <a:rPr lang="en-US" b="0" dirty="0">
                <a:sym typeface="Wingdings" pitchFamily="2" charset="2"/>
              </a:rPr>
              <a:t> de 3 </a:t>
            </a:r>
            <a:r>
              <a:rPr lang="en-US" b="0" dirty="0" err="1">
                <a:sym typeface="Wingdings" pitchFamily="2" charset="2"/>
              </a:rPr>
              <a:t>overgebleven</a:t>
            </a:r>
            <a:r>
              <a:rPr lang="en-US" b="0" dirty="0">
                <a:sym typeface="Wingdings" pitchFamily="2" charset="2"/>
              </a:rPr>
              <a:t> </a:t>
            </a:r>
            <a:r>
              <a:rPr lang="en-US" b="0" dirty="0" err="1">
                <a:sym typeface="Wingdings" pitchFamily="2" charset="2"/>
              </a:rPr>
              <a:t>opties</a:t>
            </a:r>
            <a:r>
              <a:rPr lang="en-US" b="0" dirty="0">
                <a:sym typeface="Wingdings" pitchFamily="2" charset="2"/>
              </a:rPr>
              <a:t>.</a:t>
            </a:r>
          </a:p>
          <a:p>
            <a:pPr marL="0" indent="0">
              <a:buFontTx/>
              <a:buNone/>
            </a:pPr>
            <a:r>
              <a:rPr lang="en-US" b="0" dirty="0" err="1">
                <a:sym typeface="Wingdings" pitchFamily="2" charset="2"/>
              </a:rPr>
              <a:t>Vervolgens</a:t>
            </a:r>
            <a:r>
              <a:rPr lang="en-US" b="0" dirty="0">
                <a:sym typeface="Wingdings" pitchFamily="2" charset="2"/>
              </a:rPr>
              <a:t> </a:t>
            </a:r>
            <a:r>
              <a:rPr lang="en-US" b="0" dirty="0" err="1">
                <a:sym typeface="Wingdings" pitchFamily="2" charset="2"/>
              </a:rPr>
              <a:t>kan</a:t>
            </a:r>
            <a:r>
              <a:rPr lang="en-US" b="0" dirty="0">
                <a:sym typeface="Wingdings" pitchFamily="2" charset="2"/>
              </a:rPr>
              <a:t> de </a:t>
            </a:r>
            <a:r>
              <a:rPr lang="en-US" b="0" dirty="0" err="1">
                <a:sym typeface="Wingdings" pitchFamily="2" charset="2"/>
              </a:rPr>
              <a:t>leerling</a:t>
            </a:r>
            <a:r>
              <a:rPr lang="en-US" b="0" dirty="0">
                <a:sym typeface="Wingdings" pitchFamily="2" charset="2"/>
              </a:rPr>
              <a:t> </a:t>
            </a:r>
            <a:r>
              <a:rPr lang="en-US" b="0" dirty="0" err="1">
                <a:sym typeface="Wingdings" pitchFamily="2" charset="2"/>
              </a:rPr>
              <a:t>zelf</a:t>
            </a:r>
            <a:r>
              <a:rPr lang="en-US" b="0" dirty="0">
                <a:sym typeface="Wingdings" pitchFamily="2" charset="2"/>
              </a:rPr>
              <a:t> de matrix met </a:t>
            </a:r>
            <a:r>
              <a:rPr lang="en-US" b="0" dirty="0" err="1">
                <a:sym typeface="Wingdings" pitchFamily="2" charset="2"/>
              </a:rPr>
              <a:t>plussen</a:t>
            </a:r>
            <a:r>
              <a:rPr lang="en-US" b="0" dirty="0">
                <a:sym typeface="Wingdings" pitchFamily="2" charset="2"/>
              </a:rPr>
              <a:t> </a:t>
            </a:r>
            <a:r>
              <a:rPr lang="en-US" b="0" dirty="0" err="1">
                <a:sym typeface="Wingdings" pitchFamily="2" charset="2"/>
              </a:rPr>
              <a:t>en</a:t>
            </a:r>
            <a:r>
              <a:rPr lang="en-US" b="0" dirty="0">
                <a:sym typeface="Wingdings" pitchFamily="2" charset="2"/>
              </a:rPr>
              <a:t> </a:t>
            </a:r>
            <a:r>
              <a:rPr lang="en-US" b="0" dirty="0" err="1">
                <a:sym typeface="Wingdings" pitchFamily="2" charset="2"/>
              </a:rPr>
              <a:t>minnen</a:t>
            </a:r>
            <a:r>
              <a:rPr lang="en-US" b="0" dirty="0">
                <a:sym typeface="Wingdings" pitchFamily="2" charset="2"/>
              </a:rPr>
              <a:t> </a:t>
            </a:r>
            <a:r>
              <a:rPr lang="en-US" b="0" dirty="0" err="1">
                <a:sym typeface="Wingdings" pitchFamily="2" charset="2"/>
              </a:rPr>
              <a:t>invullen</a:t>
            </a:r>
            <a:r>
              <a:rPr lang="en-US" b="0" dirty="0">
                <a:sym typeface="Wingdings" pitchFamily="2" charset="2"/>
              </a:rPr>
              <a:t>.</a:t>
            </a:r>
            <a:endParaRPr lang="en-US" b="0" dirty="0"/>
          </a:p>
          <a:p>
            <a:pPr eaLnBrk="1" hangingPunct="1"/>
            <a:endParaRPr lang="nl-NL" dirty="0">
              <a:latin typeface="Arial" charset="0"/>
              <a:cs typeface="Times New Roman" pitchFamily="18" charset="0"/>
            </a:endParaRPr>
          </a:p>
        </p:txBody>
      </p:sp>
    </p:spTree>
    <p:extLst>
      <p:ext uri="{BB962C8B-B14F-4D97-AF65-F5344CB8AC3E}">
        <p14:creationId xmlns:p14="http://schemas.microsoft.com/office/powerpoint/2010/main" val="4114632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2598E0F-935D-4CEC-B9D2-2CB6D0C764AE}" type="slidenum">
              <a:rPr lang="nl-NL" smtClean="0"/>
              <a:pPr/>
              <a:t>11</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marL="0" indent="0">
              <a:buFontTx/>
              <a:buNone/>
            </a:pPr>
            <a:r>
              <a:rPr lang="en-US" b="1" dirty="0" err="1">
                <a:sym typeface="Wingdings" pitchFamily="2" charset="2"/>
              </a:rPr>
              <a:t>Verdiepen</a:t>
            </a:r>
            <a:endParaRPr lang="en-US" dirty="0">
              <a:sym typeface="Wingdings" pitchFamily="2" charset="2"/>
            </a:endParaRPr>
          </a:p>
          <a:p>
            <a:pPr marL="0" indent="0">
              <a:buFontTx/>
              <a:buNone/>
            </a:pPr>
            <a:r>
              <a:rPr lang="en-US" dirty="0">
                <a:sym typeface="Wingdings" pitchFamily="2" charset="2"/>
              </a:rPr>
              <a:t>Nu </a:t>
            </a:r>
            <a:r>
              <a:rPr lang="en-US" dirty="0" err="1">
                <a:sym typeface="Wingdings" pitchFamily="2" charset="2"/>
              </a:rPr>
              <a:t>ga</a:t>
            </a:r>
            <a:r>
              <a:rPr lang="en-US" dirty="0">
                <a:sym typeface="Wingdings" pitchFamily="2" charset="2"/>
              </a:rPr>
              <a:t> je </a:t>
            </a:r>
            <a:r>
              <a:rPr lang="en-US" dirty="0" err="1">
                <a:sym typeface="Wingdings" pitchFamily="2" charset="2"/>
              </a:rPr>
              <a:t>je</a:t>
            </a:r>
            <a:r>
              <a:rPr lang="en-US" dirty="0">
                <a:sym typeface="Wingdings" pitchFamily="2" charset="2"/>
              </a:rPr>
              <a:t> </a:t>
            </a:r>
            <a:r>
              <a:rPr lang="en-US" dirty="0" err="1">
                <a:sym typeface="Wingdings" pitchFamily="2" charset="2"/>
              </a:rPr>
              <a:t>echt</a:t>
            </a:r>
            <a:r>
              <a:rPr lang="en-US" dirty="0">
                <a:sym typeface="Wingdings" pitchFamily="2" charset="2"/>
              </a:rPr>
              <a:t> </a:t>
            </a:r>
            <a:r>
              <a:rPr lang="en-US" dirty="0" err="1">
                <a:sym typeface="Wingdings" pitchFamily="2" charset="2"/>
              </a:rPr>
              <a:t>inhoudelijk</a:t>
            </a:r>
            <a:r>
              <a:rPr lang="en-US" dirty="0">
                <a:sym typeface="Wingdings" pitchFamily="2" charset="2"/>
              </a:rPr>
              <a:t> </a:t>
            </a:r>
            <a:r>
              <a:rPr lang="en-US" dirty="0" err="1">
                <a:sym typeface="Wingdings" pitchFamily="2" charset="2"/>
              </a:rPr>
              <a:t>verdiepen</a:t>
            </a:r>
            <a:r>
              <a:rPr lang="en-US" dirty="0">
                <a:sym typeface="Wingdings" pitchFamily="2" charset="2"/>
              </a:rPr>
              <a:t> in de studies die </a:t>
            </a:r>
            <a:r>
              <a:rPr lang="en-US" dirty="0" err="1">
                <a:sym typeface="Wingdings" pitchFamily="2" charset="2"/>
              </a:rPr>
              <a:t>uit</a:t>
            </a:r>
            <a:r>
              <a:rPr lang="en-US" dirty="0">
                <a:sym typeface="Wingdings" pitchFamily="2" charset="2"/>
              </a:rPr>
              <a:t> de </a:t>
            </a:r>
            <a:r>
              <a:rPr lang="en-US" dirty="0" err="1">
                <a:sym typeface="Wingdings" pitchFamily="2" charset="2"/>
              </a:rPr>
              <a:t>verkenningsfase</a:t>
            </a:r>
            <a:r>
              <a:rPr lang="en-US" dirty="0">
                <a:sym typeface="Wingdings" pitchFamily="2" charset="2"/>
              </a:rPr>
              <a:t> </a:t>
            </a:r>
            <a:r>
              <a:rPr lang="en-US" dirty="0" err="1">
                <a:sym typeface="Wingdings" pitchFamily="2" charset="2"/>
              </a:rPr>
              <a:t>zijn</a:t>
            </a:r>
            <a:r>
              <a:rPr lang="en-US" dirty="0">
                <a:sym typeface="Wingdings" pitchFamily="2" charset="2"/>
              </a:rPr>
              <a:t> </a:t>
            </a:r>
            <a:r>
              <a:rPr lang="en-US" dirty="0" err="1">
                <a:sym typeface="Wingdings" pitchFamily="2" charset="2"/>
              </a:rPr>
              <a:t>gekomen</a:t>
            </a:r>
            <a:r>
              <a:rPr lang="en-US" dirty="0">
                <a:sym typeface="Wingdings" pitchFamily="2" charset="2"/>
              </a:rPr>
              <a:t>. Hoe </a:t>
            </a:r>
            <a:r>
              <a:rPr lang="en-US" dirty="0" err="1">
                <a:sym typeface="Wingdings" pitchFamily="2" charset="2"/>
              </a:rPr>
              <a:t>ziet</a:t>
            </a:r>
            <a:r>
              <a:rPr lang="en-US" dirty="0">
                <a:sym typeface="Wingdings" pitchFamily="2" charset="2"/>
              </a:rPr>
              <a:t> het </a:t>
            </a:r>
            <a:r>
              <a:rPr lang="en-US" dirty="0" err="1">
                <a:sym typeface="Wingdings" pitchFamily="2" charset="2"/>
              </a:rPr>
              <a:t>eerste</a:t>
            </a:r>
            <a:r>
              <a:rPr lang="en-US" dirty="0">
                <a:sym typeface="Wingdings" pitchFamily="2" charset="2"/>
              </a:rPr>
              <a:t> </a:t>
            </a:r>
            <a:r>
              <a:rPr lang="en-US" dirty="0" err="1">
                <a:sym typeface="Wingdings" pitchFamily="2" charset="2"/>
              </a:rPr>
              <a:t>jaar</a:t>
            </a:r>
            <a:r>
              <a:rPr lang="en-US" dirty="0">
                <a:sym typeface="Wingdings" pitchFamily="2" charset="2"/>
              </a:rPr>
              <a:t> </a:t>
            </a:r>
            <a:r>
              <a:rPr lang="en-US" dirty="0" err="1">
                <a:sym typeface="Wingdings" pitchFamily="2" charset="2"/>
              </a:rPr>
              <a:t>eruit</a:t>
            </a:r>
            <a:r>
              <a:rPr lang="en-US" dirty="0">
                <a:sym typeface="Wingdings" pitchFamily="2" charset="2"/>
              </a:rPr>
              <a:t>? </a:t>
            </a:r>
            <a:r>
              <a:rPr lang="en-US" dirty="0" err="1">
                <a:sym typeface="Wingdings" pitchFamily="2" charset="2"/>
              </a:rPr>
              <a:t>Welke</a:t>
            </a:r>
            <a:r>
              <a:rPr lang="en-US" dirty="0">
                <a:sym typeface="Wingdings" pitchFamily="2" charset="2"/>
              </a:rPr>
              <a:t> </a:t>
            </a:r>
            <a:r>
              <a:rPr lang="en-US" dirty="0" err="1">
                <a:sym typeface="Wingdings" pitchFamily="2" charset="2"/>
              </a:rPr>
              <a:t>vakken</a:t>
            </a:r>
            <a:r>
              <a:rPr lang="en-US" dirty="0">
                <a:sym typeface="Wingdings" pitchFamily="2" charset="2"/>
              </a:rPr>
              <a:t> </a:t>
            </a:r>
            <a:r>
              <a:rPr lang="en-US" dirty="0" err="1">
                <a:sym typeface="Wingdings" pitchFamily="2" charset="2"/>
              </a:rPr>
              <a:t>krijg</a:t>
            </a:r>
            <a:r>
              <a:rPr lang="en-US" dirty="0">
                <a:sym typeface="Wingdings" pitchFamily="2" charset="2"/>
              </a:rPr>
              <a:t> je </a:t>
            </a:r>
            <a:r>
              <a:rPr lang="en-US" dirty="0" err="1">
                <a:sym typeface="Wingdings" pitchFamily="2" charset="2"/>
              </a:rPr>
              <a:t>eigenlijk</a:t>
            </a:r>
            <a:r>
              <a:rPr lang="en-US" dirty="0">
                <a:sym typeface="Wingdings" pitchFamily="2" charset="2"/>
              </a:rPr>
              <a:t>, wat </a:t>
            </a:r>
            <a:r>
              <a:rPr lang="en-US" dirty="0" err="1">
                <a:sym typeface="Wingdings" pitchFamily="2" charset="2"/>
              </a:rPr>
              <a:t>houden</a:t>
            </a:r>
            <a:r>
              <a:rPr lang="en-US" dirty="0">
                <a:sym typeface="Wingdings" pitchFamily="2" charset="2"/>
              </a:rPr>
              <a:t> die in, wat </a:t>
            </a:r>
            <a:r>
              <a:rPr lang="en-US" dirty="0" err="1">
                <a:sym typeface="Wingdings" pitchFamily="2" charset="2"/>
              </a:rPr>
              <a:t>staat</a:t>
            </a:r>
            <a:r>
              <a:rPr lang="en-US" dirty="0">
                <a:sym typeface="Wingdings" pitchFamily="2" charset="2"/>
              </a:rPr>
              <a:t> </a:t>
            </a:r>
            <a:r>
              <a:rPr lang="en-US" dirty="0" err="1">
                <a:sym typeface="Wingdings" pitchFamily="2" charset="2"/>
              </a:rPr>
              <a:t>er</a:t>
            </a:r>
            <a:r>
              <a:rPr lang="en-US" dirty="0">
                <a:sym typeface="Wingdings" pitchFamily="2" charset="2"/>
              </a:rPr>
              <a:t> in de </a:t>
            </a:r>
            <a:r>
              <a:rPr lang="en-US" dirty="0" err="1">
                <a:sym typeface="Wingdings" pitchFamily="2" charset="2"/>
              </a:rPr>
              <a:t>studiegids</a:t>
            </a:r>
            <a:r>
              <a:rPr lang="en-US" dirty="0">
                <a:sym typeface="Wingdings" pitchFamily="2" charset="2"/>
              </a:rPr>
              <a:t>? Is het type </a:t>
            </a:r>
            <a:r>
              <a:rPr lang="en-US" dirty="0" err="1">
                <a:sym typeface="Wingdings" pitchFamily="2" charset="2"/>
              </a:rPr>
              <a:t>activiteit</a:t>
            </a:r>
            <a:r>
              <a:rPr lang="en-US" dirty="0">
                <a:sym typeface="Wingdings" pitchFamily="2" charset="2"/>
              </a:rPr>
              <a:t> </a:t>
            </a:r>
            <a:r>
              <a:rPr lang="en-US" dirty="0" err="1">
                <a:sym typeface="Wingdings" pitchFamily="2" charset="2"/>
              </a:rPr>
              <a:t>tijdens</a:t>
            </a:r>
            <a:r>
              <a:rPr lang="en-US" dirty="0">
                <a:sym typeface="Wingdings" pitchFamily="2" charset="2"/>
              </a:rPr>
              <a:t> de </a:t>
            </a:r>
            <a:r>
              <a:rPr lang="en-US" dirty="0" err="1">
                <a:sym typeface="Wingdings" pitchFamily="2" charset="2"/>
              </a:rPr>
              <a:t>studie</a:t>
            </a:r>
            <a:r>
              <a:rPr lang="en-US" dirty="0">
                <a:sym typeface="Wingdings" pitchFamily="2" charset="2"/>
              </a:rPr>
              <a:t> wat je </a:t>
            </a:r>
            <a:r>
              <a:rPr lang="en-US" dirty="0" err="1">
                <a:sym typeface="Wingdings" pitchFamily="2" charset="2"/>
              </a:rPr>
              <a:t>verwacht</a:t>
            </a:r>
            <a:r>
              <a:rPr lang="en-US" dirty="0">
                <a:sym typeface="Wingdings" pitchFamily="2" charset="2"/>
              </a:rPr>
              <a:t> had? (</a:t>
            </a:r>
            <a:r>
              <a:rPr lang="en-US" dirty="0" err="1">
                <a:sym typeface="Wingdings" pitchFamily="2" charset="2"/>
              </a:rPr>
              <a:t>Bijv</a:t>
            </a:r>
            <a:r>
              <a:rPr lang="en-US" dirty="0">
                <a:sym typeface="Wingdings" pitchFamily="2" charset="2"/>
              </a:rPr>
              <a:t>.: </a:t>
            </a:r>
            <a:r>
              <a:rPr lang="en-US" dirty="0" err="1">
                <a:sym typeface="Wingdings" pitchFamily="2" charset="2"/>
              </a:rPr>
              <a:t>moet</a:t>
            </a:r>
            <a:r>
              <a:rPr lang="en-US" dirty="0">
                <a:sym typeface="Wingdings" pitchFamily="2" charset="2"/>
              </a:rPr>
              <a:t> je </a:t>
            </a:r>
            <a:r>
              <a:rPr lang="en-US" dirty="0" err="1">
                <a:sym typeface="Wingdings" pitchFamily="2" charset="2"/>
              </a:rPr>
              <a:t>veel</a:t>
            </a:r>
            <a:r>
              <a:rPr lang="en-US" dirty="0">
                <a:sym typeface="Wingdings" pitchFamily="2" charset="2"/>
              </a:rPr>
              <a:t> </a:t>
            </a:r>
            <a:r>
              <a:rPr lang="en-US" dirty="0" err="1">
                <a:sym typeface="Wingdings" pitchFamily="2" charset="2"/>
              </a:rPr>
              <a:t>lezen</a:t>
            </a:r>
            <a:r>
              <a:rPr lang="en-US" dirty="0">
                <a:sym typeface="Wingdings" pitchFamily="2" charset="2"/>
              </a:rPr>
              <a:t>, zit je </a:t>
            </a:r>
            <a:r>
              <a:rPr lang="en-US" dirty="0" err="1">
                <a:sym typeface="Wingdings" pitchFamily="2" charset="2"/>
              </a:rPr>
              <a:t>veel</a:t>
            </a:r>
            <a:r>
              <a:rPr lang="en-US" dirty="0">
                <a:sym typeface="Wingdings" pitchFamily="2" charset="2"/>
              </a:rPr>
              <a:t> in </a:t>
            </a:r>
            <a:r>
              <a:rPr lang="en-US" dirty="0" err="1">
                <a:sym typeface="Wingdings" pitchFamily="2" charset="2"/>
              </a:rPr>
              <a:t>een</a:t>
            </a:r>
            <a:r>
              <a:rPr lang="en-US" dirty="0">
                <a:sym typeface="Wingdings" pitchFamily="2" charset="2"/>
              </a:rPr>
              <a:t> lab, is het </a:t>
            </a:r>
            <a:r>
              <a:rPr lang="en-US" dirty="0" err="1">
                <a:sym typeface="Wingdings" pitchFamily="2" charset="2"/>
              </a:rPr>
              <a:t>veel</a:t>
            </a:r>
            <a:r>
              <a:rPr lang="en-US" dirty="0">
                <a:sym typeface="Wingdings" pitchFamily="2" charset="2"/>
              </a:rPr>
              <a:t> </a:t>
            </a:r>
            <a:r>
              <a:rPr lang="en-US" dirty="0" err="1">
                <a:sym typeface="Wingdings" pitchFamily="2" charset="2"/>
              </a:rPr>
              <a:t>uit</a:t>
            </a:r>
            <a:r>
              <a:rPr lang="en-US" dirty="0">
                <a:sym typeface="Wingdings" pitchFamily="2" charset="2"/>
              </a:rPr>
              <a:t> je </a:t>
            </a:r>
            <a:r>
              <a:rPr lang="en-US" dirty="0" err="1">
                <a:sym typeface="Wingdings" pitchFamily="2" charset="2"/>
              </a:rPr>
              <a:t>hoofd</a:t>
            </a:r>
            <a:r>
              <a:rPr lang="en-US" dirty="0">
                <a:sym typeface="Wingdings" pitchFamily="2" charset="2"/>
              </a:rPr>
              <a:t> </a:t>
            </a:r>
            <a:r>
              <a:rPr lang="en-US" dirty="0" err="1">
                <a:sym typeface="Wingdings" pitchFamily="2" charset="2"/>
              </a:rPr>
              <a:t>leren</a:t>
            </a:r>
            <a:r>
              <a:rPr lang="en-US" dirty="0">
                <a:sym typeface="Wingdings" pitchFamily="2" charset="2"/>
              </a:rPr>
              <a:t>, </a:t>
            </a:r>
            <a:r>
              <a:rPr lang="en-US" dirty="0" err="1">
                <a:sym typeface="Wingdings" pitchFamily="2" charset="2"/>
              </a:rPr>
              <a:t>werk</a:t>
            </a:r>
            <a:r>
              <a:rPr lang="en-US" dirty="0">
                <a:sym typeface="Wingdings" pitchFamily="2" charset="2"/>
              </a:rPr>
              <a:t> je </a:t>
            </a:r>
            <a:r>
              <a:rPr lang="en-US" dirty="0" err="1">
                <a:sym typeface="Wingdings" pitchFamily="2" charset="2"/>
              </a:rPr>
              <a:t>veel</a:t>
            </a:r>
            <a:r>
              <a:rPr lang="en-US" dirty="0">
                <a:sym typeface="Wingdings" pitchFamily="2" charset="2"/>
              </a:rPr>
              <a:t> </a:t>
            </a:r>
            <a:r>
              <a:rPr lang="en-US" dirty="0" err="1">
                <a:sym typeface="Wingdings" pitchFamily="2" charset="2"/>
              </a:rPr>
              <a:t>samen</a:t>
            </a:r>
            <a:r>
              <a:rPr lang="en-US" dirty="0">
                <a:sym typeface="Wingdings" pitchFamily="2" charset="2"/>
              </a:rPr>
              <a:t>, etc. etc.) </a:t>
            </a:r>
            <a:r>
              <a:rPr lang="en-US" dirty="0" err="1">
                <a:sym typeface="Wingdings" pitchFamily="2" charset="2"/>
              </a:rPr>
              <a:t>Meelopen</a:t>
            </a:r>
            <a:r>
              <a:rPr lang="en-US" dirty="0">
                <a:sym typeface="Wingdings" pitchFamily="2" charset="2"/>
              </a:rPr>
              <a:t> </a:t>
            </a:r>
            <a:r>
              <a:rPr lang="en-US" dirty="0" err="1">
                <a:sym typeface="Wingdings" pitchFamily="2" charset="2"/>
              </a:rPr>
              <a:t>en</a:t>
            </a:r>
            <a:r>
              <a:rPr lang="en-US" dirty="0">
                <a:sym typeface="Wingdings" pitchFamily="2" charset="2"/>
              </a:rPr>
              <a:t>/of </a:t>
            </a:r>
            <a:r>
              <a:rPr lang="en-US" dirty="0" err="1">
                <a:sym typeface="Wingdings" pitchFamily="2" charset="2"/>
              </a:rPr>
              <a:t>proefstuderen</a:t>
            </a:r>
            <a:r>
              <a:rPr lang="en-US" dirty="0">
                <a:sym typeface="Wingdings" pitchFamily="2" charset="2"/>
              </a:rPr>
              <a:t> </a:t>
            </a:r>
            <a:r>
              <a:rPr lang="en-US" dirty="0" err="1">
                <a:sym typeface="Wingdings" pitchFamily="2" charset="2"/>
              </a:rPr>
              <a:t>zijn</a:t>
            </a:r>
            <a:r>
              <a:rPr lang="en-US" dirty="0">
                <a:sym typeface="Wingdings" pitchFamily="2" charset="2"/>
              </a:rPr>
              <a:t> </a:t>
            </a:r>
            <a:r>
              <a:rPr lang="en-US" dirty="0" err="1">
                <a:sym typeface="Wingdings" pitchFamily="2" charset="2"/>
              </a:rPr>
              <a:t>belangrijke</a:t>
            </a:r>
            <a:r>
              <a:rPr lang="en-US" dirty="0">
                <a:sym typeface="Wingdings" pitchFamily="2" charset="2"/>
              </a:rPr>
              <a:t> </a:t>
            </a:r>
            <a:r>
              <a:rPr lang="en-US" dirty="0" err="1">
                <a:sym typeface="Wingdings" pitchFamily="2" charset="2"/>
              </a:rPr>
              <a:t>onderdelen</a:t>
            </a:r>
            <a:r>
              <a:rPr lang="en-US" dirty="0">
                <a:sym typeface="Wingdings" pitchFamily="2" charset="2"/>
              </a:rPr>
              <a:t> van de </a:t>
            </a:r>
            <a:r>
              <a:rPr lang="en-US" dirty="0" err="1">
                <a:sym typeface="Wingdings" pitchFamily="2" charset="2"/>
              </a:rPr>
              <a:t>verdiepingsfase</a:t>
            </a:r>
            <a:r>
              <a:rPr lang="en-US" dirty="0">
                <a:sym typeface="Wingdings" pitchFamily="2" charset="2"/>
              </a:rPr>
              <a:t>. </a:t>
            </a:r>
          </a:p>
          <a:p>
            <a:pPr marL="0" indent="0">
              <a:buFontTx/>
              <a:buNone/>
            </a:pPr>
            <a:endParaRPr lang="en-US" dirty="0"/>
          </a:p>
          <a:p>
            <a:pPr marL="0" indent="0">
              <a:buFontTx/>
              <a:buNone/>
            </a:pPr>
            <a:r>
              <a:rPr lang="en-US" dirty="0" err="1"/>
              <a:t>Verdiepen</a:t>
            </a:r>
            <a:r>
              <a:rPr lang="en-US" dirty="0"/>
              <a:t> </a:t>
            </a:r>
            <a:r>
              <a:rPr lang="en-US" dirty="0" err="1"/>
              <a:t>en</a:t>
            </a:r>
            <a:r>
              <a:rPr lang="en-US" dirty="0"/>
              <a:t> </a:t>
            </a:r>
            <a:r>
              <a:rPr lang="en-US" dirty="0" err="1"/>
              <a:t>verkennen</a:t>
            </a:r>
            <a:r>
              <a:rPr lang="en-US" dirty="0"/>
              <a:t> </a:t>
            </a:r>
            <a:r>
              <a:rPr lang="en-US" dirty="0" err="1"/>
              <a:t>lopen</a:t>
            </a:r>
            <a:r>
              <a:rPr lang="en-US" dirty="0"/>
              <a:t> </a:t>
            </a:r>
            <a:r>
              <a:rPr lang="en-US" dirty="0" err="1"/>
              <a:t>vaak</a:t>
            </a:r>
            <a:r>
              <a:rPr lang="en-US" dirty="0"/>
              <a:t> </a:t>
            </a:r>
            <a:r>
              <a:rPr lang="en-US" dirty="0" err="1"/>
              <a:t>een</a:t>
            </a:r>
            <a:r>
              <a:rPr lang="en-US" dirty="0"/>
              <a:t> </a:t>
            </a:r>
            <a:r>
              <a:rPr lang="en-US" dirty="0" err="1"/>
              <a:t>beetje</a:t>
            </a:r>
            <a:r>
              <a:rPr lang="en-US" dirty="0"/>
              <a:t> door </a:t>
            </a:r>
            <a:r>
              <a:rPr lang="en-US" dirty="0" err="1"/>
              <a:t>elkaar</a:t>
            </a:r>
            <a:r>
              <a:rPr lang="en-US" dirty="0"/>
              <a:t>. De </a:t>
            </a:r>
            <a:r>
              <a:rPr lang="en-US" dirty="0" err="1"/>
              <a:t>eerste</a:t>
            </a:r>
            <a:r>
              <a:rPr lang="en-US" dirty="0"/>
              <a:t> </a:t>
            </a:r>
            <a:r>
              <a:rPr lang="en-US" dirty="0" err="1"/>
              <a:t>verdieping</a:t>
            </a:r>
            <a:r>
              <a:rPr lang="en-US" dirty="0"/>
              <a:t> </a:t>
            </a:r>
            <a:r>
              <a:rPr lang="en-US" dirty="0" err="1"/>
              <a:t>vindt</a:t>
            </a:r>
            <a:r>
              <a:rPr lang="en-US" dirty="0"/>
              <a:t> </a:t>
            </a:r>
            <a:r>
              <a:rPr lang="en-US" dirty="0" err="1"/>
              <a:t>idealiter</a:t>
            </a:r>
            <a:r>
              <a:rPr lang="en-US" dirty="0"/>
              <a:t> in de </a:t>
            </a:r>
            <a:r>
              <a:rPr lang="en-US" dirty="0" err="1"/>
              <a:t>tweede</a:t>
            </a:r>
            <a:r>
              <a:rPr lang="en-US" dirty="0"/>
              <a:t> </a:t>
            </a:r>
            <a:r>
              <a:rPr lang="en-US" dirty="0" err="1"/>
              <a:t>helft</a:t>
            </a:r>
            <a:r>
              <a:rPr lang="en-US" dirty="0"/>
              <a:t> van </a:t>
            </a:r>
            <a:r>
              <a:rPr lang="en-US" dirty="0" err="1"/>
              <a:t>klas</a:t>
            </a:r>
            <a:r>
              <a:rPr lang="en-US" dirty="0"/>
              <a:t> 5 </a:t>
            </a:r>
            <a:r>
              <a:rPr lang="en-US" dirty="0" err="1"/>
              <a:t>plaats</a:t>
            </a:r>
            <a:r>
              <a:rPr lang="en-US" dirty="0"/>
              <a:t>: dan is </a:t>
            </a:r>
            <a:r>
              <a:rPr lang="en-US" dirty="0" err="1"/>
              <a:t>er</a:t>
            </a:r>
            <a:r>
              <a:rPr lang="en-US" dirty="0"/>
              <a:t> </a:t>
            </a:r>
            <a:r>
              <a:rPr lang="en-US" dirty="0" err="1"/>
              <a:t>nog</a:t>
            </a:r>
            <a:r>
              <a:rPr lang="en-US" dirty="0"/>
              <a:t> </a:t>
            </a:r>
            <a:r>
              <a:rPr lang="en-US" dirty="0" err="1"/>
              <a:t>ruim</a:t>
            </a:r>
            <a:r>
              <a:rPr lang="en-US" dirty="0"/>
              <a:t> de </a:t>
            </a:r>
            <a:r>
              <a:rPr lang="en-US" dirty="0" err="1"/>
              <a:t>tijd</a:t>
            </a:r>
            <a:r>
              <a:rPr lang="en-US" dirty="0"/>
              <a:t> om </a:t>
            </a:r>
            <a:r>
              <a:rPr lang="en-US" dirty="0" err="1"/>
              <a:t>alles</a:t>
            </a:r>
            <a:r>
              <a:rPr lang="en-US" dirty="0"/>
              <a:t> </a:t>
            </a:r>
            <a:r>
              <a:rPr lang="en-US" dirty="0" err="1"/>
              <a:t>te</a:t>
            </a:r>
            <a:r>
              <a:rPr lang="en-US" dirty="0"/>
              <a:t> </a:t>
            </a:r>
            <a:r>
              <a:rPr lang="en-US" dirty="0" err="1"/>
              <a:t>laten</a:t>
            </a:r>
            <a:r>
              <a:rPr lang="en-US" dirty="0"/>
              <a:t> </a:t>
            </a:r>
            <a:r>
              <a:rPr lang="en-US" dirty="0" err="1"/>
              <a:t>bezinken</a:t>
            </a:r>
            <a:r>
              <a:rPr lang="en-US" dirty="0"/>
              <a:t> </a:t>
            </a:r>
            <a:r>
              <a:rPr lang="en-US" dirty="0" err="1"/>
              <a:t>en</a:t>
            </a:r>
            <a:r>
              <a:rPr lang="en-US" dirty="0"/>
              <a:t> </a:t>
            </a:r>
            <a:r>
              <a:rPr lang="en-US" dirty="0" err="1"/>
              <a:t>indien</a:t>
            </a:r>
            <a:r>
              <a:rPr lang="en-US" dirty="0"/>
              <a:t> </a:t>
            </a:r>
            <a:r>
              <a:rPr lang="en-US" dirty="0" err="1"/>
              <a:t>nodig</a:t>
            </a:r>
            <a:r>
              <a:rPr lang="en-US" dirty="0"/>
              <a:t> </a:t>
            </a:r>
            <a:r>
              <a:rPr lang="en-US" dirty="0" err="1"/>
              <a:t>terug</a:t>
            </a:r>
            <a:r>
              <a:rPr lang="en-US" dirty="0"/>
              <a:t> </a:t>
            </a:r>
            <a:r>
              <a:rPr lang="en-US" dirty="0" err="1"/>
              <a:t>te</a:t>
            </a:r>
            <a:r>
              <a:rPr lang="en-US" dirty="0"/>
              <a:t> </a:t>
            </a:r>
            <a:r>
              <a:rPr lang="en-US" dirty="0" err="1"/>
              <a:t>gaan</a:t>
            </a:r>
            <a:r>
              <a:rPr lang="en-US" dirty="0"/>
              <a:t> </a:t>
            </a:r>
            <a:r>
              <a:rPr lang="en-US" dirty="0" err="1"/>
              <a:t>naar</a:t>
            </a:r>
            <a:r>
              <a:rPr lang="en-US" dirty="0"/>
              <a:t> </a:t>
            </a:r>
            <a:r>
              <a:rPr lang="en-US" dirty="0" err="1"/>
              <a:t>verkennen</a:t>
            </a:r>
            <a:r>
              <a:rPr lang="en-US" dirty="0"/>
              <a:t> of </a:t>
            </a:r>
            <a:r>
              <a:rPr lang="en-US" dirty="0" err="1"/>
              <a:t>zelfs</a:t>
            </a:r>
            <a:r>
              <a:rPr lang="en-US" dirty="0"/>
              <a:t> </a:t>
            </a:r>
            <a:r>
              <a:rPr lang="en-US" dirty="0" err="1"/>
              <a:t>naar</a:t>
            </a:r>
            <a:r>
              <a:rPr lang="en-US" dirty="0"/>
              <a:t> </a:t>
            </a:r>
            <a:r>
              <a:rPr lang="en-US" dirty="0" err="1"/>
              <a:t>heroriëntatie</a:t>
            </a:r>
            <a:r>
              <a:rPr lang="en-US" dirty="0"/>
              <a:t>.</a:t>
            </a:r>
          </a:p>
          <a:p>
            <a:pPr eaLnBrk="1" hangingPunct="1"/>
            <a:endParaRPr lang="nl-NL" dirty="0">
              <a:latin typeface="Arial" charset="0"/>
              <a:cs typeface="Times New Roman" pitchFamily="18" charset="0"/>
            </a:endParaRPr>
          </a:p>
        </p:txBody>
      </p:sp>
    </p:spTree>
    <p:extLst>
      <p:ext uri="{BB962C8B-B14F-4D97-AF65-F5344CB8AC3E}">
        <p14:creationId xmlns:p14="http://schemas.microsoft.com/office/powerpoint/2010/main" val="68810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de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86F077B-A50F-4D64-8574-E2D6A98A5553}" type="datetimeFigureOut">
              <a:rPr lang="en-US"/>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a:t>9/7/2023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a:t>9/7/2023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65B747F8-9654-4282-85D2-65F41AAE7A75}" type="datetimeFigureOut">
              <a:rPr lang="en-US"/>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a:t>9/7/2023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a:pPr/>
              <a:t>‹nr.›</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19900"/>
              <a:t>LOB</a:t>
            </a:r>
          </a:p>
        </p:txBody>
      </p:sp>
      <p:sp>
        <p:nvSpPr>
          <p:cNvPr id="3" name="Ondertitel 2"/>
          <p:cNvSpPr>
            <a:spLocks noGrp="1"/>
          </p:cNvSpPr>
          <p:nvPr>
            <p:ph type="subTitle" idx="1"/>
          </p:nvPr>
        </p:nvSpPr>
        <p:spPr/>
        <p:txBody>
          <a:bodyPr/>
          <a:lstStyle/>
          <a:p>
            <a:r>
              <a:rPr lang="nl-NL" sz="4000"/>
              <a:t>Loopbaanoriëntatie en -begeleiding</a:t>
            </a:r>
          </a:p>
          <a:p>
            <a:endParaRPr lang="nl-NL"/>
          </a:p>
        </p:txBody>
      </p:sp>
      <p:pic>
        <p:nvPicPr>
          <p:cNvPr id="4" name="Tijdelijke aanduiding voor inhoud 6" descr="studenten.jpg"/>
          <p:cNvPicPr>
            <a:picLocks noChangeAspect="1"/>
          </p:cNvPicPr>
          <p:nvPr/>
        </p:nvPicPr>
        <p:blipFill>
          <a:blip r:embed="rId3"/>
          <a:stretch>
            <a:fillRect/>
          </a:stretch>
        </p:blipFill>
        <p:spPr>
          <a:xfrm>
            <a:off x="6679920" y="628443"/>
            <a:ext cx="4006337" cy="3015186"/>
          </a:xfrm>
          <a:prstGeom prst="rect">
            <a:avLst/>
          </a:prstGeom>
        </p:spPr>
      </p:pic>
    </p:spTree>
    <p:extLst>
      <p:ext uri="{BB962C8B-B14F-4D97-AF65-F5344CB8AC3E}">
        <p14:creationId xmlns:p14="http://schemas.microsoft.com/office/powerpoint/2010/main" val="415721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6000" cap="small" dirty="0"/>
              <a:t>Verkennen - studiekeuzematrix</a:t>
            </a:r>
            <a:endParaRPr lang="nl-NL" sz="6000" dirty="0">
              <a:solidFill>
                <a:schemeClr val="accent2"/>
              </a:solidFill>
              <a:effectLst>
                <a:outerShdw blurRad="38100" dist="38100" dir="2700000" algn="tl">
                  <a:srgbClr val="000000"/>
                </a:outerShdw>
              </a:effectLst>
            </a:endParaRPr>
          </a:p>
        </p:txBody>
      </p:sp>
      <p:graphicFrame>
        <p:nvGraphicFramePr>
          <p:cNvPr id="2" name="Tabel 2">
            <a:extLst>
              <a:ext uri="{FF2B5EF4-FFF2-40B4-BE49-F238E27FC236}">
                <a16:creationId xmlns:a16="http://schemas.microsoft.com/office/drawing/2014/main" id="{460FC04A-963F-A677-6AAB-2C9142F232B0}"/>
              </a:ext>
            </a:extLst>
          </p:cNvPr>
          <p:cNvGraphicFramePr>
            <a:graphicFrameLocks noGrp="1"/>
          </p:cNvGraphicFramePr>
          <p:nvPr>
            <p:extLst>
              <p:ext uri="{D42A27DB-BD31-4B8C-83A1-F6EECF244321}">
                <p14:modId xmlns:p14="http://schemas.microsoft.com/office/powerpoint/2010/main" val="2479548429"/>
              </p:ext>
            </p:extLst>
          </p:nvPr>
        </p:nvGraphicFramePr>
        <p:xfrm>
          <a:off x="1097280" y="2316481"/>
          <a:ext cx="9336676" cy="2804160"/>
        </p:xfrm>
        <a:graphic>
          <a:graphicData uri="http://schemas.openxmlformats.org/drawingml/2006/table">
            <a:tbl>
              <a:tblPr firstRow="1" bandRow="1">
                <a:tableStyleId>{5C22544A-7EE6-4342-B048-85BDC9FD1C3A}</a:tableStyleId>
              </a:tblPr>
              <a:tblGrid>
                <a:gridCol w="2334169">
                  <a:extLst>
                    <a:ext uri="{9D8B030D-6E8A-4147-A177-3AD203B41FA5}">
                      <a16:colId xmlns:a16="http://schemas.microsoft.com/office/drawing/2014/main" val="2512330908"/>
                    </a:ext>
                  </a:extLst>
                </a:gridCol>
                <a:gridCol w="2334169">
                  <a:extLst>
                    <a:ext uri="{9D8B030D-6E8A-4147-A177-3AD203B41FA5}">
                      <a16:colId xmlns:a16="http://schemas.microsoft.com/office/drawing/2014/main" val="1076750786"/>
                    </a:ext>
                  </a:extLst>
                </a:gridCol>
                <a:gridCol w="2334169">
                  <a:extLst>
                    <a:ext uri="{9D8B030D-6E8A-4147-A177-3AD203B41FA5}">
                      <a16:colId xmlns:a16="http://schemas.microsoft.com/office/drawing/2014/main" val="3980408787"/>
                    </a:ext>
                  </a:extLst>
                </a:gridCol>
                <a:gridCol w="2334169">
                  <a:extLst>
                    <a:ext uri="{9D8B030D-6E8A-4147-A177-3AD203B41FA5}">
                      <a16:colId xmlns:a16="http://schemas.microsoft.com/office/drawing/2014/main" val="1921966021"/>
                    </a:ext>
                  </a:extLst>
                </a:gridCol>
              </a:tblGrid>
              <a:tr h="467360">
                <a:tc>
                  <a:txBody>
                    <a:bodyPr/>
                    <a:lstStyle/>
                    <a:p>
                      <a:r>
                        <a:rPr lang="nl-NL" dirty="0"/>
                        <a:t>Eisen</a:t>
                      </a:r>
                    </a:p>
                  </a:txBody>
                  <a:tcPr/>
                </a:tc>
                <a:tc>
                  <a:txBody>
                    <a:bodyPr/>
                    <a:lstStyle/>
                    <a:p>
                      <a:r>
                        <a:rPr lang="nl-NL" dirty="0"/>
                        <a:t>Optie 1</a:t>
                      </a:r>
                    </a:p>
                  </a:txBody>
                  <a:tcPr/>
                </a:tc>
                <a:tc>
                  <a:txBody>
                    <a:bodyPr/>
                    <a:lstStyle/>
                    <a:p>
                      <a:r>
                        <a:rPr lang="nl-NL" dirty="0"/>
                        <a:t>Optie 2</a:t>
                      </a:r>
                    </a:p>
                  </a:txBody>
                  <a:tcPr/>
                </a:tc>
                <a:tc>
                  <a:txBody>
                    <a:bodyPr/>
                    <a:lstStyle/>
                    <a:p>
                      <a:r>
                        <a:rPr lang="nl-NL" dirty="0"/>
                        <a:t>Optie 3</a:t>
                      </a:r>
                    </a:p>
                  </a:txBody>
                  <a:tcPr/>
                </a:tc>
                <a:extLst>
                  <a:ext uri="{0D108BD9-81ED-4DB2-BD59-A6C34878D82A}">
                    <a16:rowId xmlns:a16="http://schemas.microsoft.com/office/drawing/2014/main" val="1445554493"/>
                  </a:ext>
                </a:extLst>
              </a:tr>
              <a:tr h="46736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637124782"/>
                  </a:ext>
                </a:extLst>
              </a:tr>
              <a:tr h="46736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362196564"/>
                  </a:ext>
                </a:extLst>
              </a:tr>
              <a:tr h="46736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056536524"/>
                  </a:ext>
                </a:extLst>
              </a:tr>
              <a:tr h="46736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466127489"/>
                  </a:ext>
                </a:extLst>
              </a:tr>
              <a:tr h="46736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740489165"/>
                  </a:ext>
                </a:extLst>
              </a:tr>
            </a:tbl>
          </a:graphicData>
        </a:graphic>
      </p:graphicFrame>
    </p:spTree>
    <p:extLst>
      <p:ext uri="{BB962C8B-B14F-4D97-AF65-F5344CB8AC3E}">
        <p14:creationId xmlns:p14="http://schemas.microsoft.com/office/powerpoint/2010/main" val="559851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6000" cap="small" dirty="0"/>
              <a:t>Verdiepen</a:t>
            </a:r>
            <a:endParaRPr lang="nl-NL" sz="6000" dirty="0">
              <a:solidFill>
                <a:schemeClr val="accent2"/>
              </a:solidFill>
              <a:effectLst>
                <a:outerShdw blurRad="38100" dist="38100" dir="2700000" algn="tl">
                  <a:srgbClr val="000000"/>
                </a:outerShdw>
              </a:effectLst>
            </a:endParaRPr>
          </a:p>
        </p:txBody>
      </p:sp>
      <p:pic>
        <p:nvPicPr>
          <p:cNvPr id="5" name="Picture 6" descr="http://www.saxion.nl/files/storage/mnc/picto_orienteren_lob3.jpg">
            <a:extLst>
              <a:ext uri="{FF2B5EF4-FFF2-40B4-BE49-F238E27FC236}">
                <a16:creationId xmlns:a16="http://schemas.microsoft.com/office/drawing/2014/main" id="{49F3FEAB-6F58-43BD-80D7-D0D04FA47A8C}"/>
              </a:ext>
            </a:extLst>
          </p:cNvPr>
          <p:cNvPicPr>
            <a:picLocks noChangeAspect="1" noChangeArrowheads="1"/>
          </p:cNvPicPr>
          <p:nvPr/>
        </p:nvPicPr>
        <p:blipFill>
          <a:blip r:embed="rId3"/>
          <a:srcRect/>
          <a:stretch>
            <a:fillRect/>
          </a:stretch>
        </p:blipFill>
        <p:spPr bwMode="auto">
          <a:xfrm>
            <a:off x="4731351" y="2574742"/>
            <a:ext cx="2757600" cy="2757600"/>
          </a:xfrm>
          <a:prstGeom prst="rect">
            <a:avLst/>
          </a:prstGeom>
          <a:noFill/>
        </p:spPr>
      </p:pic>
    </p:spTree>
    <p:extLst>
      <p:ext uri="{BB962C8B-B14F-4D97-AF65-F5344CB8AC3E}">
        <p14:creationId xmlns:p14="http://schemas.microsoft.com/office/powerpoint/2010/main" val="2387128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6000" cap="small" dirty="0"/>
              <a:t>Verdiepen</a:t>
            </a:r>
            <a:endParaRPr lang="nl-NL" sz="6000" dirty="0">
              <a:solidFill>
                <a:schemeClr val="accent2"/>
              </a:solidFill>
              <a:effectLst>
                <a:outerShdw blurRad="38100" dist="38100" dir="2700000" algn="tl">
                  <a:srgbClr val="000000"/>
                </a:outerShdw>
              </a:effectLst>
            </a:endParaRPr>
          </a:p>
        </p:txBody>
      </p:sp>
      <p:pic>
        <p:nvPicPr>
          <p:cNvPr id="3" name="Afbeelding 2">
            <a:extLst>
              <a:ext uri="{FF2B5EF4-FFF2-40B4-BE49-F238E27FC236}">
                <a16:creationId xmlns:a16="http://schemas.microsoft.com/office/drawing/2014/main" id="{9643694F-0547-8685-986A-B32809891EE0}"/>
              </a:ext>
            </a:extLst>
          </p:cNvPr>
          <p:cNvPicPr>
            <a:picLocks noChangeAspect="1"/>
          </p:cNvPicPr>
          <p:nvPr/>
        </p:nvPicPr>
        <p:blipFill>
          <a:blip r:embed="rId3"/>
          <a:stretch>
            <a:fillRect/>
          </a:stretch>
        </p:blipFill>
        <p:spPr>
          <a:xfrm>
            <a:off x="4072212" y="1935567"/>
            <a:ext cx="4047576" cy="4062736"/>
          </a:xfrm>
          <a:prstGeom prst="rect">
            <a:avLst/>
          </a:prstGeom>
          <a:ln>
            <a:solidFill>
              <a:schemeClr val="tx1">
                <a:lumMod val="50000"/>
                <a:lumOff val="50000"/>
              </a:schemeClr>
            </a:solidFill>
          </a:ln>
        </p:spPr>
      </p:pic>
    </p:spTree>
    <p:extLst>
      <p:ext uri="{BB962C8B-B14F-4D97-AF65-F5344CB8AC3E}">
        <p14:creationId xmlns:p14="http://schemas.microsoft.com/office/powerpoint/2010/main" val="16793120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dirty="0"/>
              <a:t>Ervaringen opdoen</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38584" y="1919415"/>
            <a:ext cx="5114831" cy="4022725"/>
          </a:xfrm>
        </p:spPr>
      </p:pic>
    </p:spTree>
    <p:extLst>
      <p:ext uri="{BB962C8B-B14F-4D97-AF65-F5344CB8AC3E}">
        <p14:creationId xmlns:p14="http://schemas.microsoft.com/office/powerpoint/2010/main" val="122155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dirty="0"/>
              <a:t>Praten</a:t>
            </a:r>
          </a:p>
        </p:txBody>
      </p:sp>
      <p:pic>
        <p:nvPicPr>
          <p:cNvPr id="9" name="Afbeelding 8">
            <a:extLst>
              <a:ext uri="{FF2B5EF4-FFF2-40B4-BE49-F238E27FC236}">
                <a16:creationId xmlns:a16="http://schemas.microsoft.com/office/drawing/2014/main" id="{571313B0-C57D-479D-9742-CF24FB725C61}"/>
              </a:ext>
            </a:extLst>
          </p:cNvPr>
          <p:cNvPicPr>
            <a:picLocks noChangeAspect="1"/>
          </p:cNvPicPr>
          <p:nvPr/>
        </p:nvPicPr>
        <p:blipFill>
          <a:blip r:embed="rId3"/>
          <a:stretch>
            <a:fillRect/>
          </a:stretch>
        </p:blipFill>
        <p:spPr>
          <a:xfrm>
            <a:off x="4188865" y="2103120"/>
            <a:ext cx="3814270" cy="3858769"/>
          </a:xfrm>
          <a:prstGeom prst="rect">
            <a:avLst/>
          </a:prstGeom>
        </p:spPr>
      </p:pic>
    </p:spTree>
    <p:extLst>
      <p:ext uri="{BB962C8B-B14F-4D97-AF65-F5344CB8AC3E}">
        <p14:creationId xmlns:p14="http://schemas.microsoft.com/office/powerpoint/2010/main" val="66750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6000" cap="small" dirty="0"/>
              <a:t>Knoop doorhakken</a:t>
            </a:r>
            <a:endParaRPr lang="nl-NL" sz="6000" dirty="0">
              <a:solidFill>
                <a:schemeClr val="accent2"/>
              </a:solidFill>
              <a:effectLst>
                <a:outerShdw blurRad="38100" dist="38100" dir="2700000" algn="tl">
                  <a:srgbClr val="000000"/>
                </a:outerShdw>
              </a:effectLst>
            </a:endParaRPr>
          </a:p>
        </p:txBody>
      </p:sp>
      <p:pic>
        <p:nvPicPr>
          <p:cNvPr id="4" name="Picture 8" descr="http://www.saxion.nl/files/storage/mnc/picto_orienteren_lob4.jpg">
            <a:extLst>
              <a:ext uri="{FF2B5EF4-FFF2-40B4-BE49-F238E27FC236}">
                <a16:creationId xmlns:a16="http://schemas.microsoft.com/office/drawing/2014/main" id="{8860CAD8-B562-4F51-A99C-BD0232B8F657}"/>
              </a:ext>
            </a:extLst>
          </p:cNvPr>
          <p:cNvPicPr>
            <a:picLocks noChangeAspect="1" noChangeArrowheads="1"/>
          </p:cNvPicPr>
          <p:nvPr/>
        </p:nvPicPr>
        <p:blipFill>
          <a:blip r:embed="rId3"/>
          <a:srcRect/>
          <a:stretch>
            <a:fillRect/>
          </a:stretch>
        </p:blipFill>
        <p:spPr bwMode="auto">
          <a:xfrm>
            <a:off x="4717201" y="2542084"/>
            <a:ext cx="2757597" cy="2757600"/>
          </a:xfrm>
          <a:prstGeom prst="rect">
            <a:avLst/>
          </a:prstGeom>
          <a:noFill/>
        </p:spPr>
      </p:pic>
    </p:spTree>
    <p:extLst>
      <p:ext uri="{BB962C8B-B14F-4D97-AF65-F5344CB8AC3E}">
        <p14:creationId xmlns:p14="http://schemas.microsoft.com/office/powerpoint/2010/main" val="2693206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6000" cap="small" dirty="0"/>
              <a:t>Knoop doorhakken</a:t>
            </a:r>
            <a:endParaRPr lang="nl-NL" sz="6000" dirty="0">
              <a:solidFill>
                <a:schemeClr val="accent2"/>
              </a:solidFill>
              <a:effectLst>
                <a:outerShdw blurRad="38100" dist="38100" dir="2700000" algn="tl">
                  <a:srgbClr val="000000"/>
                </a:outerShdw>
              </a:effectLst>
            </a:endParaRPr>
          </a:p>
        </p:txBody>
      </p:sp>
      <p:pic>
        <p:nvPicPr>
          <p:cNvPr id="3" name="Afbeelding 2">
            <a:extLst>
              <a:ext uri="{FF2B5EF4-FFF2-40B4-BE49-F238E27FC236}">
                <a16:creationId xmlns:a16="http://schemas.microsoft.com/office/drawing/2014/main" id="{24C079AC-4FC1-7F3E-3837-FD9678D16098}"/>
              </a:ext>
            </a:extLst>
          </p:cNvPr>
          <p:cNvPicPr>
            <a:picLocks noChangeAspect="1"/>
          </p:cNvPicPr>
          <p:nvPr/>
        </p:nvPicPr>
        <p:blipFill>
          <a:blip r:embed="rId3"/>
          <a:stretch>
            <a:fillRect/>
          </a:stretch>
        </p:blipFill>
        <p:spPr>
          <a:xfrm>
            <a:off x="1238247" y="1982292"/>
            <a:ext cx="9519557" cy="4017153"/>
          </a:xfrm>
          <a:prstGeom prst="rect">
            <a:avLst/>
          </a:prstGeom>
          <a:ln>
            <a:solidFill>
              <a:schemeClr val="tx1">
                <a:lumMod val="50000"/>
                <a:lumOff val="50000"/>
              </a:schemeClr>
            </a:solidFill>
          </a:ln>
        </p:spPr>
      </p:pic>
    </p:spTree>
    <p:extLst>
      <p:ext uri="{BB962C8B-B14F-4D97-AF65-F5344CB8AC3E}">
        <p14:creationId xmlns:p14="http://schemas.microsoft.com/office/powerpoint/2010/main" val="2674356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dirty="0"/>
              <a:t>Voorkom stress in klas 6</a:t>
            </a:r>
          </a:p>
        </p:txBody>
      </p:sp>
      <p:pic>
        <p:nvPicPr>
          <p:cNvPr id="8" name="Afbeelding 7">
            <a:extLst>
              <a:ext uri="{FF2B5EF4-FFF2-40B4-BE49-F238E27FC236}">
                <a16:creationId xmlns:a16="http://schemas.microsoft.com/office/drawing/2014/main" id="{7D41544A-8349-449F-BF9E-D181F96514B2}"/>
              </a:ext>
            </a:extLst>
          </p:cNvPr>
          <p:cNvPicPr>
            <a:picLocks noChangeAspect="1"/>
          </p:cNvPicPr>
          <p:nvPr/>
        </p:nvPicPr>
        <p:blipFill>
          <a:blip r:embed="rId3"/>
          <a:stretch>
            <a:fillRect/>
          </a:stretch>
        </p:blipFill>
        <p:spPr>
          <a:xfrm>
            <a:off x="3288411" y="2237232"/>
            <a:ext cx="4844569" cy="3724656"/>
          </a:xfrm>
          <a:prstGeom prst="rect">
            <a:avLst/>
          </a:prstGeom>
        </p:spPr>
      </p:pic>
    </p:spTree>
    <p:extLst>
      <p:ext uri="{BB962C8B-B14F-4D97-AF65-F5344CB8AC3E}">
        <p14:creationId xmlns:p14="http://schemas.microsoft.com/office/powerpoint/2010/main" val="2132672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b="1" cap="small" dirty="0"/>
              <a:t>Aanmeldprocedure</a:t>
            </a:r>
          </a:p>
        </p:txBody>
      </p:sp>
      <p:pic>
        <p:nvPicPr>
          <p:cNvPr id="8" name="Afbeelding 7">
            <a:extLst>
              <a:ext uri="{FF2B5EF4-FFF2-40B4-BE49-F238E27FC236}">
                <a16:creationId xmlns:a16="http://schemas.microsoft.com/office/drawing/2014/main" id="{3656CCB2-0A7F-48BC-988C-29542A0C2EBB}"/>
              </a:ext>
            </a:extLst>
          </p:cNvPr>
          <p:cNvPicPr>
            <a:picLocks noChangeAspect="1"/>
          </p:cNvPicPr>
          <p:nvPr/>
        </p:nvPicPr>
        <p:blipFill>
          <a:blip r:embed="rId3"/>
          <a:stretch>
            <a:fillRect/>
          </a:stretch>
        </p:blipFill>
        <p:spPr>
          <a:xfrm>
            <a:off x="1097280" y="2143616"/>
            <a:ext cx="3669597" cy="2977025"/>
          </a:xfrm>
          <a:prstGeom prst="rect">
            <a:avLst/>
          </a:prstGeom>
        </p:spPr>
      </p:pic>
      <p:sp>
        <p:nvSpPr>
          <p:cNvPr id="4" name="Tekstvak 3">
            <a:extLst>
              <a:ext uri="{FF2B5EF4-FFF2-40B4-BE49-F238E27FC236}">
                <a16:creationId xmlns:a16="http://schemas.microsoft.com/office/drawing/2014/main" id="{A79F62AF-8E73-FA7C-C34D-6B219770F7E5}"/>
              </a:ext>
            </a:extLst>
          </p:cNvPr>
          <p:cNvSpPr txBox="1"/>
          <p:nvPr/>
        </p:nvSpPr>
        <p:spPr>
          <a:xfrm>
            <a:off x="5012328" y="2736502"/>
            <a:ext cx="6548300" cy="1384995"/>
          </a:xfrm>
          <a:prstGeom prst="rect">
            <a:avLst/>
          </a:prstGeom>
          <a:noFill/>
        </p:spPr>
        <p:txBody>
          <a:bodyPr wrap="square">
            <a:spAutoFit/>
          </a:bodyPr>
          <a:lstStyle/>
          <a:p>
            <a:pPr marL="457200" indent="-457200">
              <a:buFont typeface="Courier New" panose="02070309020205020404" pitchFamily="49" charset="0"/>
              <a:buChar char="o"/>
            </a:pPr>
            <a:r>
              <a:rPr lang="nl-NL" sz="2800" b="1" dirty="0"/>
              <a:t>Fixusstudies: </a:t>
            </a:r>
            <a:r>
              <a:rPr lang="nl-NL" sz="2800" dirty="0"/>
              <a:t>15 januari 2025</a:t>
            </a:r>
          </a:p>
          <a:p>
            <a:pPr marL="457200" indent="-457200">
              <a:buFont typeface="Courier New" panose="02070309020205020404" pitchFamily="49" charset="0"/>
              <a:buChar char="o"/>
            </a:pPr>
            <a:r>
              <a:rPr lang="nl-NL" sz="2800" b="1" dirty="0"/>
              <a:t>Overige studies: </a:t>
            </a:r>
            <a:r>
              <a:rPr lang="nl-NL" sz="2800" dirty="0"/>
              <a:t>1 mei 2025</a:t>
            </a:r>
          </a:p>
          <a:p>
            <a:pPr marL="457200" indent="-457200">
              <a:buFont typeface="Courier New" panose="02070309020205020404" pitchFamily="49" charset="0"/>
              <a:buChar char="o"/>
            </a:pPr>
            <a:r>
              <a:rPr lang="nl-NL" sz="2800" b="1" baseline="0" dirty="0"/>
              <a:t>University Colleges / buitenland </a:t>
            </a:r>
            <a:r>
              <a:rPr lang="nl-NL" sz="2800" baseline="0" dirty="0"/>
              <a:t>: divers</a:t>
            </a:r>
            <a:endParaRPr lang="nl-NL" sz="2800" dirty="0"/>
          </a:p>
        </p:txBody>
      </p:sp>
    </p:spTree>
    <p:extLst>
      <p:ext uri="{BB962C8B-B14F-4D97-AF65-F5344CB8AC3E}">
        <p14:creationId xmlns:p14="http://schemas.microsoft.com/office/powerpoint/2010/main" val="3718478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dirty="0"/>
              <a:t>Geen loting</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6258" y="1846263"/>
            <a:ext cx="5759810" cy="4022725"/>
          </a:xfrm>
        </p:spPr>
      </p:pic>
      <p:sp>
        <p:nvSpPr>
          <p:cNvPr id="6" name="Verbodssymbool 5"/>
          <p:cNvSpPr/>
          <p:nvPr/>
        </p:nvSpPr>
        <p:spPr>
          <a:xfrm>
            <a:off x="3569918" y="1607324"/>
            <a:ext cx="4797323" cy="4500602"/>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2562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b="1" cap="small" dirty="0"/>
              <a:t>Vaardigheden &amp; interesses</a:t>
            </a:r>
          </a:p>
        </p:txBody>
      </p:sp>
      <p:pic>
        <p:nvPicPr>
          <p:cNvPr id="20" name="Tijdelijke aanduiding voor inhoud 1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6149" y="1830027"/>
            <a:ext cx="3900661" cy="3867464"/>
          </a:xfrm>
        </p:spPr>
      </p:pic>
    </p:spTree>
    <p:extLst>
      <p:ext uri="{BB962C8B-B14F-4D97-AF65-F5344CB8AC3E}">
        <p14:creationId xmlns:p14="http://schemas.microsoft.com/office/powerpoint/2010/main" val="193301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b="1" cap="small" dirty="0"/>
              <a:t>Decentrale selectie</a:t>
            </a:r>
          </a:p>
        </p:txBody>
      </p:sp>
      <p:sp>
        <p:nvSpPr>
          <p:cNvPr id="3" name="Tijdelijke aanduiding voor inhoud 2"/>
          <p:cNvSpPr>
            <a:spLocks noGrp="1"/>
          </p:cNvSpPr>
          <p:nvPr>
            <p:ph idx="1"/>
          </p:nvPr>
        </p:nvSpPr>
        <p:spPr>
          <a:xfrm>
            <a:off x="5236192" y="2710254"/>
            <a:ext cx="6490988" cy="4023360"/>
          </a:xfrm>
        </p:spPr>
        <p:txBody>
          <a:bodyPr>
            <a:normAutofit/>
          </a:bodyPr>
          <a:lstStyle/>
          <a:p>
            <a:pPr marL="0" indent="0">
              <a:buNone/>
            </a:pPr>
            <a:r>
              <a:rPr lang="nl-NL" sz="3600" dirty="0" err="1"/>
              <a:t>Numerus</a:t>
            </a:r>
            <a:r>
              <a:rPr lang="nl-NL" sz="3600" dirty="0"/>
              <a:t> fixus:</a:t>
            </a:r>
          </a:p>
          <a:p>
            <a:pPr marL="0" indent="0">
              <a:buNone/>
            </a:pPr>
            <a:r>
              <a:rPr lang="nl-NL" sz="3600" dirty="0"/>
              <a:t>Vóór 15 januari 2025</a:t>
            </a:r>
          </a:p>
          <a:p>
            <a:pPr marL="0" indent="0">
              <a:buNone/>
            </a:pPr>
            <a:r>
              <a:rPr lang="nl-NL" sz="3600" dirty="0"/>
              <a:t>(soms ook al eerder!)</a:t>
            </a:r>
            <a:endParaRPr lang="nl-NL" sz="72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1852844"/>
            <a:ext cx="2926080" cy="4139184"/>
          </a:xfrm>
          <a:prstGeom prst="rect">
            <a:avLst/>
          </a:prstGeom>
          <a:ln>
            <a:solidFill>
              <a:schemeClr val="tx1">
                <a:lumMod val="50000"/>
                <a:lumOff val="50000"/>
              </a:schemeClr>
            </a:solidFill>
          </a:ln>
        </p:spPr>
      </p:pic>
    </p:spTree>
    <p:extLst>
      <p:ext uri="{BB962C8B-B14F-4D97-AF65-F5344CB8AC3E}">
        <p14:creationId xmlns:p14="http://schemas.microsoft.com/office/powerpoint/2010/main" val="2652335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dirty="0"/>
              <a:t>Cijferlijst eind klas 5</a:t>
            </a:r>
          </a:p>
        </p:txBody>
      </p:sp>
      <p:sp>
        <p:nvSpPr>
          <p:cNvPr id="3" name="Tijdelijke aanduiding voor inhoud 2"/>
          <p:cNvSpPr>
            <a:spLocks noGrp="1"/>
          </p:cNvSpPr>
          <p:nvPr>
            <p:ph idx="1"/>
          </p:nvPr>
        </p:nvSpPr>
        <p:spPr>
          <a:xfrm>
            <a:off x="1092270" y="2271619"/>
            <a:ext cx="10058400" cy="4023360"/>
          </a:xfrm>
        </p:spPr>
        <p:txBody>
          <a:bodyPr>
            <a:normAutofit/>
          </a:bodyPr>
          <a:lstStyle/>
          <a:p>
            <a:pPr marL="0" indent="0">
              <a:buNone/>
            </a:pPr>
            <a:endParaRPr lang="nl-NL" sz="6000"/>
          </a:p>
          <a:p>
            <a:pPr marL="0" indent="0">
              <a:buNone/>
            </a:pPr>
            <a:endParaRPr lang="nl-NL" sz="600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508" y="2074513"/>
            <a:ext cx="2763692" cy="3975110"/>
          </a:xfrm>
          <a:prstGeom prst="rect">
            <a:avLst/>
          </a:prstGeom>
          <a:ln>
            <a:solidFill>
              <a:schemeClr val="accent2"/>
            </a:solidFill>
          </a:ln>
        </p:spPr>
      </p:pic>
    </p:spTree>
    <p:extLst>
      <p:ext uri="{BB962C8B-B14F-4D97-AF65-F5344CB8AC3E}">
        <p14:creationId xmlns:p14="http://schemas.microsoft.com/office/powerpoint/2010/main" val="160086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dirty="0"/>
              <a:t>Eigen criteria</a:t>
            </a:r>
          </a:p>
        </p:txBody>
      </p:sp>
      <p:sp>
        <p:nvSpPr>
          <p:cNvPr id="3" name="Tijdelijke aanduiding voor inhoud 2"/>
          <p:cNvSpPr>
            <a:spLocks noGrp="1"/>
          </p:cNvSpPr>
          <p:nvPr>
            <p:ph idx="1"/>
          </p:nvPr>
        </p:nvSpPr>
        <p:spPr>
          <a:xfrm>
            <a:off x="1092270" y="2271619"/>
            <a:ext cx="10058400" cy="4023360"/>
          </a:xfrm>
        </p:spPr>
        <p:txBody>
          <a:bodyPr>
            <a:normAutofit/>
          </a:bodyPr>
          <a:lstStyle/>
          <a:p>
            <a:pPr marL="0" indent="0">
              <a:buNone/>
            </a:pPr>
            <a:endParaRPr lang="nl-NL" sz="6000"/>
          </a:p>
          <a:p>
            <a:pPr marL="0" indent="0">
              <a:buNone/>
            </a:pPr>
            <a:endParaRPr lang="nl-NL" sz="600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64" y="1749886"/>
            <a:ext cx="2132593" cy="159944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770" y="1737360"/>
            <a:ext cx="3976006" cy="241355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8340" y="1749886"/>
            <a:ext cx="2239766" cy="2239766"/>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0614" y="3952219"/>
            <a:ext cx="2360868" cy="2360868"/>
          </a:xfrm>
          <a:prstGeom prst="rect">
            <a:avLst/>
          </a:prstGeom>
        </p:spPr>
      </p:pic>
      <p:pic>
        <p:nvPicPr>
          <p:cNvPr id="9" name="Afbeelding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9721" y="4002178"/>
            <a:ext cx="2939864" cy="2204898"/>
          </a:xfrm>
          <a:prstGeom prst="rect">
            <a:avLst/>
          </a:prstGeom>
        </p:spPr>
      </p:pic>
    </p:spTree>
    <p:extLst>
      <p:ext uri="{BB962C8B-B14F-4D97-AF65-F5344CB8AC3E}">
        <p14:creationId xmlns:p14="http://schemas.microsoft.com/office/powerpoint/2010/main" val="95494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b="1" cap="small" dirty="0"/>
              <a:t>Geen selectie</a:t>
            </a:r>
          </a:p>
        </p:txBody>
      </p:sp>
      <p:sp>
        <p:nvSpPr>
          <p:cNvPr id="3" name="Tijdelijke aanduiding voor inhoud 2"/>
          <p:cNvSpPr>
            <a:spLocks noGrp="1"/>
          </p:cNvSpPr>
          <p:nvPr>
            <p:ph idx="1"/>
          </p:nvPr>
        </p:nvSpPr>
        <p:spPr>
          <a:xfrm>
            <a:off x="5591529" y="2918230"/>
            <a:ext cx="6440884" cy="4023360"/>
          </a:xfrm>
        </p:spPr>
        <p:txBody>
          <a:bodyPr>
            <a:normAutofit/>
          </a:bodyPr>
          <a:lstStyle/>
          <a:p>
            <a:pPr marL="0" indent="0">
              <a:buNone/>
            </a:pPr>
            <a:r>
              <a:rPr lang="nl-NL" sz="3600" dirty="0"/>
              <a:t>Zonder selectie:</a:t>
            </a:r>
          </a:p>
          <a:p>
            <a:pPr marL="0" indent="0">
              <a:buNone/>
            </a:pPr>
            <a:r>
              <a:rPr lang="nl-NL" sz="3600" dirty="0"/>
              <a:t>1 mei 2025</a:t>
            </a:r>
          </a:p>
          <a:p>
            <a:pPr marL="0" indent="0">
              <a:buNone/>
            </a:pPr>
            <a:endParaRPr lang="nl-NL" sz="6000" dirty="0"/>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b="30024"/>
          <a:stretch/>
        </p:blipFill>
        <p:spPr>
          <a:xfrm>
            <a:off x="1899579" y="2271619"/>
            <a:ext cx="2964685" cy="2957638"/>
          </a:xfrm>
          <a:prstGeom prst="rect">
            <a:avLst/>
          </a:prstGeom>
        </p:spPr>
      </p:pic>
    </p:spTree>
    <p:extLst>
      <p:ext uri="{BB962C8B-B14F-4D97-AF65-F5344CB8AC3E}">
        <p14:creationId xmlns:p14="http://schemas.microsoft.com/office/powerpoint/2010/main" val="3798660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dirty="0"/>
              <a:t>Matching</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7377" y="2618397"/>
            <a:ext cx="7918206" cy="2454644"/>
          </a:xfrm>
        </p:spPr>
      </p:pic>
    </p:spTree>
    <p:extLst>
      <p:ext uri="{BB962C8B-B14F-4D97-AF65-F5344CB8AC3E}">
        <p14:creationId xmlns:p14="http://schemas.microsoft.com/office/powerpoint/2010/main" val="566702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b="1" cap="small" dirty="0"/>
              <a:t>Tussenjaar &amp; buitenland</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9746" y="2288721"/>
            <a:ext cx="7143750" cy="3333750"/>
          </a:xfrm>
        </p:spPr>
      </p:pic>
    </p:spTree>
    <p:extLst>
      <p:ext uri="{BB962C8B-B14F-4D97-AF65-F5344CB8AC3E}">
        <p14:creationId xmlns:p14="http://schemas.microsoft.com/office/powerpoint/2010/main" val="303842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b="1" cap="small" dirty="0"/>
              <a:t>Relativeren</a:t>
            </a:r>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6089" y="2007912"/>
            <a:ext cx="6520782" cy="3909922"/>
          </a:xfrm>
          <a:ln>
            <a:solidFill>
              <a:schemeClr val="tx1">
                <a:lumMod val="50000"/>
                <a:lumOff val="50000"/>
              </a:schemeClr>
            </a:solidFill>
          </a:ln>
        </p:spPr>
      </p:pic>
    </p:spTree>
    <p:extLst>
      <p:ext uri="{BB962C8B-B14F-4D97-AF65-F5344CB8AC3E}">
        <p14:creationId xmlns:p14="http://schemas.microsoft.com/office/powerpoint/2010/main" val="123858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14400" y="375730"/>
            <a:ext cx="9953625" cy="1233614"/>
          </a:xfrm>
        </p:spPr>
        <p:txBody>
          <a:bodyPr>
            <a:normAutofit/>
          </a:bodyPr>
          <a:lstStyle/>
          <a:p>
            <a:r>
              <a:rPr lang="nl-NL" sz="6000" cap="small" dirty="0"/>
              <a:t>Ter illustratie…</a:t>
            </a:r>
          </a:p>
        </p:txBody>
      </p:sp>
      <p:pic>
        <p:nvPicPr>
          <p:cNvPr id="5" name="Tijdelijke aanduiding voor inhoud 4">
            <a:extLst>
              <a:ext uri="{FF2B5EF4-FFF2-40B4-BE49-F238E27FC236}">
                <a16:creationId xmlns:a16="http://schemas.microsoft.com/office/drawing/2014/main" id="{970CCD3D-4C17-4F38-979E-C93CC510266A}"/>
              </a:ext>
            </a:extLst>
          </p:cNvPr>
          <p:cNvPicPr>
            <a:picLocks noGrp="1" noChangeAspect="1"/>
          </p:cNvPicPr>
          <p:nvPr>
            <p:ph idx="4294967295"/>
          </p:nvPr>
        </p:nvPicPr>
        <p:blipFill>
          <a:blip r:embed="rId3"/>
          <a:stretch>
            <a:fillRect/>
          </a:stretch>
        </p:blipFill>
        <p:spPr>
          <a:xfrm>
            <a:off x="4107656" y="2166144"/>
            <a:ext cx="3810000" cy="2857500"/>
          </a:xfrm>
        </p:spPr>
      </p:pic>
    </p:spTree>
    <p:extLst>
      <p:ext uri="{BB962C8B-B14F-4D97-AF65-F5344CB8AC3E}">
        <p14:creationId xmlns:p14="http://schemas.microsoft.com/office/powerpoint/2010/main" val="153120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F7F992E-D62C-46D5-9B18-6019577F561E}"/>
              </a:ext>
            </a:extLst>
          </p:cNvPr>
          <p:cNvSpPr>
            <a:spLocks noGrp="1"/>
          </p:cNvSpPr>
          <p:nvPr>
            <p:ph idx="1"/>
          </p:nvPr>
        </p:nvSpPr>
        <p:spPr/>
        <p:txBody>
          <a:bodyPr/>
          <a:lstStyle/>
          <a:p>
            <a:pPr marL="0" indent="0">
              <a:buNone/>
            </a:pPr>
            <a:r>
              <a:rPr lang="nl-NL" sz="7200" cap="small" dirty="0">
                <a:latin typeface="+mj-lt"/>
              </a:rPr>
              <a:t>de decanen</a:t>
            </a:r>
          </a:p>
          <a:p>
            <a:pPr>
              <a:buFont typeface="Courier New" panose="02070309020205020404" pitchFamily="49" charset="0"/>
              <a:buChar char="o"/>
            </a:pPr>
            <a:r>
              <a:rPr lang="nl-NL" sz="2800" dirty="0"/>
              <a:t> Marilyn Monster (Socrates)</a:t>
            </a:r>
          </a:p>
          <a:p>
            <a:pPr>
              <a:buFont typeface="Courier New" panose="02070309020205020404" pitchFamily="49" charset="0"/>
              <a:buChar char="o"/>
            </a:pPr>
            <a:r>
              <a:rPr lang="nl-NL" sz="2800" dirty="0"/>
              <a:t> </a:t>
            </a:r>
            <a:r>
              <a:rPr lang="nl-NL" sz="2800" dirty="0" err="1"/>
              <a:t>Tembi</a:t>
            </a:r>
            <a:r>
              <a:rPr lang="nl-NL" sz="2800"/>
              <a:t> Schneider (</a:t>
            </a:r>
            <a:r>
              <a:rPr lang="nl-NL" sz="2800" dirty="0"/>
              <a:t>Socrates)</a:t>
            </a:r>
          </a:p>
          <a:p>
            <a:pPr>
              <a:buFont typeface="Courier New" panose="02070309020205020404" pitchFamily="49" charset="0"/>
              <a:buChar char="o"/>
            </a:pPr>
            <a:r>
              <a:rPr lang="nl-NL" sz="2800" dirty="0"/>
              <a:t> Emilie van der Knaap (</a:t>
            </a:r>
            <a:r>
              <a:rPr lang="nl-NL" sz="2800" dirty="0" err="1"/>
              <a:t>Athena</a:t>
            </a:r>
            <a:r>
              <a:rPr lang="nl-NL" sz="2800" dirty="0"/>
              <a:t>) </a:t>
            </a:r>
          </a:p>
          <a:p>
            <a:pPr>
              <a:buFont typeface="Courier New" panose="02070309020205020404" pitchFamily="49" charset="0"/>
              <a:buChar char="o"/>
            </a:pPr>
            <a:r>
              <a:rPr lang="nl-NL" sz="2800" dirty="0"/>
              <a:t> Rick van Leeuwen (</a:t>
            </a:r>
            <a:r>
              <a:rPr lang="nl-NL" sz="2800" dirty="0" err="1"/>
              <a:t>Athena</a:t>
            </a:r>
            <a:r>
              <a:rPr lang="nl-NL" sz="2800" dirty="0"/>
              <a:t>) </a:t>
            </a:r>
          </a:p>
          <a:p>
            <a:endParaRPr lang="nl-NL" dirty="0"/>
          </a:p>
        </p:txBody>
      </p:sp>
    </p:spTree>
    <p:extLst>
      <p:ext uri="{BB962C8B-B14F-4D97-AF65-F5344CB8AC3E}">
        <p14:creationId xmlns:p14="http://schemas.microsoft.com/office/powerpoint/2010/main" val="424942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7200" b="1" cap="small" dirty="0"/>
              <a:t>4 fases</a:t>
            </a:r>
            <a:endParaRPr lang="nl-NL" sz="7200" b="1" dirty="0">
              <a:solidFill>
                <a:schemeClr val="accent2"/>
              </a:solidFill>
              <a:effectLst>
                <a:outerShdw blurRad="38100" dist="38100" dir="2700000" algn="tl">
                  <a:srgbClr val="000000"/>
                </a:outerShdw>
              </a:effectLst>
            </a:endParaRPr>
          </a:p>
        </p:txBody>
      </p:sp>
      <p:sp>
        <p:nvSpPr>
          <p:cNvPr id="10" name="Tijdelijke aanduiding voor inhoud 9"/>
          <p:cNvSpPr>
            <a:spLocks noGrp="1"/>
          </p:cNvSpPr>
          <p:nvPr>
            <p:ph sz="quarter" idx="4294967295"/>
          </p:nvPr>
        </p:nvSpPr>
        <p:spPr>
          <a:xfrm>
            <a:off x="6096000" y="2169337"/>
            <a:ext cx="3200400" cy="3921219"/>
          </a:xfrm>
          <a:prstGeom prst="rect">
            <a:avLst/>
          </a:prstGeom>
        </p:spPr>
        <p:txBody>
          <a:bodyPr>
            <a:noAutofit/>
          </a:bodyPr>
          <a:lstStyle/>
          <a:p>
            <a:r>
              <a:rPr lang="en-US" sz="2800" b="1" dirty="0" err="1">
                <a:latin typeface="+mj-lt"/>
                <a:cs typeface="Arial" pitchFamily="34" charset="0"/>
              </a:rPr>
              <a:t>Oriënteren</a:t>
            </a:r>
            <a:br>
              <a:rPr lang="en-US" sz="2800" b="1" dirty="0">
                <a:latin typeface="+mj-lt"/>
                <a:cs typeface="Arial" pitchFamily="34" charset="0"/>
              </a:rPr>
            </a:br>
            <a:endParaRPr lang="en-US" sz="2800" b="1" dirty="0">
              <a:latin typeface="+mj-lt"/>
              <a:cs typeface="Arial" pitchFamily="34" charset="0"/>
            </a:endParaRPr>
          </a:p>
          <a:p>
            <a:r>
              <a:rPr lang="en-US" sz="2800" b="1" dirty="0" err="1">
                <a:latin typeface="+mj-lt"/>
                <a:cs typeface="Arial" pitchFamily="34" charset="0"/>
              </a:rPr>
              <a:t>Verkennen</a:t>
            </a:r>
            <a:br>
              <a:rPr lang="en-US" sz="2800" b="1" dirty="0">
                <a:latin typeface="+mj-lt"/>
                <a:cs typeface="Arial" pitchFamily="34" charset="0"/>
              </a:rPr>
            </a:br>
            <a:endParaRPr lang="en-US" sz="2800" b="1" dirty="0">
              <a:latin typeface="+mj-lt"/>
              <a:cs typeface="Arial" pitchFamily="34" charset="0"/>
            </a:endParaRPr>
          </a:p>
          <a:p>
            <a:r>
              <a:rPr lang="en-US" sz="2800" b="1" dirty="0" err="1">
                <a:latin typeface="+mj-lt"/>
                <a:cs typeface="Arial" pitchFamily="34" charset="0"/>
              </a:rPr>
              <a:t>Verdiepen</a:t>
            </a:r>
            <a:br>
              <a:rPr lang="en-US" sz="2800" b="1" dirty="0">
                <a:latin typeface="+mj-lt"/>
                <a:cs typeface="Arial" pitchFamily="34" charset="0"/>
              </a:rPr>
            </a:br>
            <a:endParaRPr lang="en-US" sz="2800" b="1" dirty="0">
              <a:latin typeface="+mj-lt"/>
              <a:cs typeface="Arial" pitchFamily="34" charset="0"/>
            </a:endParaRPr>
          </a:p>
          <a:p>
            <a:r>
              <a:rPr lang="en-US" sz="2800" b="1" dirty="0">
                <a:latin typeface="+mj-lt"/>
                <a:cs typeface="Arial" pitchFamily="34" charset="0"/>
              </a:rPr>
              <a:t>Knoop </a:t>
            </a:r>
            <a:r>
              <a:rPr lang="en-US" sz="2800" b="1" dirty="0" err="1">
                <a:latin typeface="+mj-lt"/>
                <a:cs typeface="Arial" pitchFamily="34" charset="0"/>
              </a:rPr>
              <a:t>doorhakken</a:t>
            </a:r>
            <a:endParaRPr lang="en-US" sz="2800" b="1" dirty="0">
              <a:latin typeface="+mj-lt"/>
              <a:cs typeface="Arial" pitchFamily="34" charset="0"/>
            </a:endParaRPr>
          </a:p>
        </p:txBody>
      </p:sp>
      <p:pic>
        <p:nvPicPr>
          <p:cNvPr id="15362" name="Picture 2" descr="http://www.saxion.nl/files/storage/mnc/picto_orienteren_lob1.jpg"/>
          <p:cNvPicPr>
            <a:picLocks noChangeAspect="1" noChangeArrowheads="1"/>
          </p:cNvPicPr>
          <p:nvPr/>
        </p:nvPicPr>
        <p:blipFill>
          <a:blip r:embed="rId3"/>
          <a:srcRect/>
          <a:stretch>
            <a:fillRect/>
          </a:stretch>
        </p:blipFill>
        <p:spPr bwMode="auto">
          <a:xfrm>
            <a:off x="4520960" y="2143117"/>
            <a:ext cx="722360" cy="722361"/>
          </a:xfrm>
          <a:prstGeom prst="rect">
            <a:avLst/>
          </a:prstGeom>
          <a:noFill/>
        </p:spPr>
      </p:pic>
      <p:pic>
        <p:nvPicPr>
          <p:cNvPr id="15364" name="Picture 4" descr="http://www.saxion.nl/files/storage/mnc/picto_orienteren_lob2.jpg"/>
          <p:cNvPicPr>
            <a:picLocks noChangeAspect="1" noChangeArrowheads="1"/>
          </p:cNvPicPr>
          <p:nvPr/>
        </p:nvPicPr>
        <p:blipFill>
          <a:blip r:embed="rId4"/>
          <a:srcRect/>
          <a:stretch>
            <a:fillRect/>
          </a:stretch>
        </p:blipFill>
        <p:spPr bwMode="auto">
          <a:xfrm>
            <a:off x="4484384" y="3071811"/>
            <a:ext cx="793798" cy="793798"/>
          </a:xfrm>
          <a:prstGeom prst="rect">
            <a:avLst/>
          </a:prstGeom>
          <a:noFill/>
        </p:spPr>
      </p:pic>
      <p:pic>
        <p:nvPicPr>
          <p:cNvPr id="15366" name="Picture 6" descr="http://www.saxion.nl/files/storage/mnc/picto_orienteren_lob3.jpg"/>
          <p:cNvPicPr>
            <a:picLocks noChangeAspect="1" noChangeArrowheads="1"/>
          </p:cNvPicPr>
          <p:nvPr/>
        </p:nvPicPr>
        <p:blipFill>
          <a:blip r:embed="rId5"/>
          <a:srcRect/>
          <a:stretch>
            <a:fillRect/>
          </a:stretch>
        </p:blipFill>
        <p:spPr bwMode="auto">
          <a:xfrm>
            <a:off x="4520960" y="4071942"/>
            <a:ext cx="722360" cy="722360"/>
          </a:xfrm>
          <a:prstGeom prst="rect">
            <a:avLst/>
          </a:prstGeom>
          <a:noFill/>
        </p:spPr>
      </p:pic>
      <p:pic>
        <p:nvPicPr>
          <p:cNvPr id="15368" name="Picture 8" descr="http://www.saxion.nl/files/storage/mnc/picto_orienteren_lob4.jpg"/>
          <p:cNvPicPr>
            <a:picLocks noChangeAspect="1" noChangeArrowheads="1"/>
          </p:cNvPicPr>
          <p:nvPr/>
        </p:nvPicPr>
        <p:blipFill>
          <a:blip r:embed="rId6"/>
          <a:srcRect/>
          <a:stretch>
            <a:fillRect/>
          </a:stretch>
        </p:blipFill>
        <p:spPr bwMode="auto">
          <a:xfrm>
            <a:off x="4484384" y="5009332"/>
            <a:ext cx="793798" cy="793799"/>
          </a:xfrm>
          <a:prstGeom prst="rect">
            <a:avLst/>
          </a:prstGeom>
          <a:noFill/>
        </p:spPr>
      </p:pic>
    </p:spTree>
    <p:extLst>
      <p:ext uri="{BB962C8B-B14F-4D97-AF65-F5344CB8AC3E}">
        <p14:creationId xmlns:p14="http://schemas.microsoft.com/office/powerpoint/2010/main" val="2126833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6000" cap="small" dirty="0"/>
              <a:t>Oriënteren</a:t>
            </a:r>
            <a:endParaRPr lang="nl-NL" sz="6000" dirty="0">
              <a:solidFill>
                <a:schemeClr val="accent2"/>
              </a:solidFill>
              <a:effectLst>
                <a:outerShdw blurRad="38100" dist="38100" dir="2700000" algn="tl">
                  <a:srgbClr val="000000"/>
                </a:outerShdw>
              </a:effectLst>
            </a:endParaRPr>
          </a:p>
        </p:txBody>
      </p:sp>
      <p:pic>
        <p:nvPicPr>
          <p:cNvPr id="15362" name="Picture 2" descr="http://www.saxion.nl/files/storage/mnc/picto_orienteren_lob1.jpg"/>
          <p:cNvPicPr>
            <a:picLocks noChangeAspect="1" noChangeArrowheads="1"/>
          </p:cNvPicPr>
          <p:nvPr/>
        </p:nvPicPr>
        <p:blipFill>
          <a:blip r:embed="rId3"/>
          <a:srcRect/>
          <a:stretch>
            <a:fillRect/>
          </a:stretch>
        </p:blipFill>
        <p:spPr bwMode="auto">
          <a:xfrm>
            <a:off x="4717781" y="2466925"/>
            <a:ext cx="2756437" cy="2756442"/>
          </a:xfrm>
          <a:prstGeom prst="rect">
            <a:avLst/>
          </a:prstGeom>
          <a:noFill/>
        </p:spPr>
      </p:pic>
    </p:spTree>
    <p:extLst>
      <p:ext uri="{BB962C8B-B14F-4D97-AF65-F5344CB8AC3E}">
        <p14:creationId xmlns:p14="http://schemas.microsoft.com/office/powerpoint/2010/main" val="510930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44CE2-9B8E-D37E-F16A-84597F516AA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E0ED17F-25B9-9AB1-6A0B-B12BC7481A5B}"/>
              </a:ext>
            </a:extLst>
          </p:cNvPr>
          <p:cNvSpPr>
            <a:spLocks noGrp="1"/>
          </p:cNvSpPr>
          <p:nvPr>
            <p:ph sz="half" idx="1"/>
          </p:nvPr>
        </p:nvSpPr>
        <p:spPr/>
        <p:txBody>
          <a:bodyPr/>
          <a:lstStyle/>
          <a:p>
            <a:endParaRPr lang="nl-NL"/>
          </a:p>
        </p:txBody>
      </p:sp>
      <p:sp>
        <p:nvSpPr>
          <p:cNvPr id="4" name="Tijdelijke aanduiding voor inhoud 3">
            <a:extLst>
              <a:ext uri="{FF2B5EF4-FFF2-40B4-BE49-F238E27FC236}">
                <a16:creationId xmlns:a16="http://schemas.microsoft.com/office/drawing/2014/main" id="{288ED16F-A4F8-B0E5-8EF5-608518B7EF22}"/>
              </a:ext>
            </a:extLst>
          </p:cNvPr>
          <p:cNvSpPr>
            <a:spLocks noGrp="1"/>
          </p:cNvSpPr>
          <p:nvPr>
            <p:ph sz="half" idx="2"/>
          </p:nvPr>
        </p:nvSpPr>
        <p:spPr/>
        <p:txBody>
          <a:bodyPr/>
          <a:lstStyle/>
          <a:p>
            <a:endParaRPr lang="nl-NL"/>
          </a:p>
        </p:txBody>
      </p:sp>
      <p:pic>
        <p:nvPicPr>
          <p:cNvPr id="6" name="Afbeelding 5">
            <a:extLst>
              <a:ext uri="{FF2B5EF4-FFF2-40B4-BE49-F238E27FC236}">
                <a16:creationId xmlns:a16="http://schemas.microsoft.com/office/drawing/2014/main" id="{7BF6FCD3-2F20-59C1-0365-6D73F2C866E7}"/>
              </a:ext>
            </a:extLst>
          </p:cNvPr>
          <p:cNvPicPr>
            <a:picLocks noChangeAspect="1"/>
          </p:cNvPicPr>
          <p:nvPr/>
        </p:nvPicPr>
        <p:blipFill rotWithShape="1">
          <a:blip r:embed="rId2"/>
          <a:srcRect l="33125" t="16889" r="34250" b="5778"/>
          <a:stretch/>
        </p:blipFill>
        <p:spPr>
          <a:xfrm>
            <a:off x="3741420" y="0"/>
            <a:ext cx="4709160" cy="6278880"/>
          </a:xfrm>
          <a:prstGeom prst="rect">
            <a:avLst/>
          </a:prstGeom>
        </p:spPr>
      </p:pic>
    </p:spTree>
    <p:extLst>
      <p:ext uri="{BB962C8B-B14F-4D97-AF65-F5344CB8AC3E}">
        <p14:creationId xmlns:p14="http://schemas.microsoft.com/office/powerpoint/2010/main" val="369264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40055-C2E2-141D-3F5D-8F85A86C10EC}"/>
              </a:ext>
            </a:extLst>
          </p:cNvPr>
          <p:cNvSpPr>
            <a:spLocks noGrp="1"/>
          </p:cNvSpPr>
          <p:nvPr>
            <p:ph type="title"/>
          </p:nvPr>
        </p:nvSpPr>
        <p:spPr/>
        <p:txBody>
          <a:bodyPr/>
          <a:lstStyle/>
          <a:p>
            <a:r>
              <a:rPr lang="nl-NL" dirty="0"/>
              <a:t>HBO				    WO</a:t>
            </a:r>
          </a:p>
        </p:txBody>
      </p:sp>
      <p:sp>
        <p:nvSpPr>
          <p:cNvPr id="3" name="Tijdelijke aanduiding voor inhoud 2">
            <a:extLst>
              <a:ext uri="{FF2B5EF4-FFF2-40B4-BE49-F238E27FC236}">
                <a16:creationId xmlns:a16="http://schemas.microsoft.com/office/drawing/2014/main" id="{45B88AC2-789C-626C-D943-CD8EADD5DE96}"/>
              </a:ext>
            </a:extLst>
          </p:cNvPr>
          <p:cNvSpPr>
            <a:spLocks noGrp="1"/>
          </p:cNvSpPr>
          <p:nvPr>
            <p:ph sz="half" idx="1"/>
          </p:nvPr>
        </p:nvSpPr>
        <p:spPr/>
        <p:txBody>
          <a:bodyPr>
            <a:normAutofit/>
          </a:bodyPr>
          <a:lstStyle/>
          <a:p>
            <a:r>
              <a:rPr lang="nl-NL" dirty="0"/>
              <a:t>- Praktijkgerichte opdrachten</a:t>
            </a:r>
          </a:p>
          <a:p>
            <a:r>
              <a:rPr lang="nl-NL" dirty="0"/>
              <a:t>- Stage is verplicht</a:t>
            </a:r>
          </a:p>
          <a:p>
            <a:r>
              <a:rPr lang="nl-NL" dirty="0"/>
              <a:t>- Theorie gelijk toepassen</a:t>
            </a:r>
          </a:p>
          <a:p>
            <a:r>
              <a:rPr lang="nl-NL" dirty="0"/>
              <a:t>- Veel groepsgewijs werken</a:t>
            </a:r>
          </a:p>
          <a:p>
            <a:r>
              <a:rPr lang="nl-NL" dirty="0"/>
              <a:t>- Persoonlijke benadering</a:t>
            </a:r>
          </a:p>
          <a:p>
            <a:r>
              <a:rPr lang="nl-NL" dirty="0"/>
              <a:t>- Helder beroepsbeeld</a:t>
            </a:r>
          </a:p>
        </p:txBody>
      </p:sp>
      <p:sp>
        <p:nvSpPr>
          <p:cNvPr id="4" name="Tijdelijke aanduiding voor inhoud 3">
            <a:extLst>
              <a:ext uri="{FF2B5EF4-FFF2-40B4-BE49-F238E27FC236}">
                <a16:creationId xmlns:a16="http://schemas.microsoft.com/office/drawing/2014/main" id="{9D07806D-2E05-93FB-723B-30D8B79D4361}"/>
              </a:ext>
            </a:extLst>
          </p:cNvPr>
          <p:cNvSpPr>
            <a:spLocks noGrp="1"/>
          </p:cNvSpPr>
          <p:nvPr>
            <p:ph sz="half" idx="2"/>
          </p:nvPr>
        </p:nvSpPr>
        <p:spPr/>
        <p:txBody>
          <a:bodyPr>
            <a:normAutofit/>
          </a:bodyPr>
          <a:lstStyle/>
          <a:p>
            <a:r>
              <a:rPr lang="nl-NL" dirty="0"/>
              <a:t>- Wetenschappelijk gericht</a:t>
            </a:r>
          </a:p>
          <a:p>
            <a:r>
              <a:rPr lang="nl-NL" dirty="0"/>
              <a:t>- Theoretische opdrachten</a:t>
            </a:r>
          </a:p>
          <a:p>
            <a:r>
              <a:rPr lang="nl-NL" dirty="0"/>
              <a:t>- Stage is mogelijk</a:t>
            </a:r>
          </a:p>
          <a:p>
            <a:r>
              <a:rPr lang="nl-NL" dirty="0"/>
              <a:t>- Veel zelfstandig werken</a:t>
            </a:r>
          </a:p>
          <a:p>
            <a:r>
              <a:rPr lang="nl-NL" dirty="0"/>
              <a:t>- Minder controle op huiswerk</a:t>
            </a:r>
          </a:p>
          <a:p>
            <a:r>
              <a:rPr lang="nl-NL" dirty="0"/>
              <a:t>- Geen helder beroepsbeeld</a:t>
            </a:r>
          </a:p>
        </p:txBody>
      </p:sp>
    </p:spTree>
    <p:extLst>
      <p:ext uri="{BB962C8B-B14F-4D97-AF65-F5344CB8AC3E}">
        <p14:creationId xmlns:p14="http://schemas.microsoft.com/office/powerpoint/2010/main" val="65705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cap="small" dirty="0"/>
              <a:t>Informatie zoeken</a:t>
            </a:r>
          </a:p>
        </p:txBody>
      </p:sp>
      <p:sp>
        <p:nvSpPr>
          <p:cNvPr id="3" name="Tijdelijke aanduiding voor inhoud 2"/>
          <p:cNvSpPr>
            <a:spLocks noGrp="1"/>
          </p:cNvSpPr>
          <p:nvPr>
            <p:ph idx="1"/>
          </p:nvPr>
        </p:nvSpPr>
        <p:spPr>
          <a:xfrm>
            <a:off x="1097280" y="1965948"/>
            <a:ext cx="10058400" cy="3470813"/>
          </a:xfrm>
        </p:spPr>
        <p:txBody>
          <a:bodyPr>
            <a:noAutofit/>
          </a:bodyPr>
          <a:lstStyle/>
          <a:p>
            <a:pPr>
              <a:buFont typeface="Courier New" panose="02070309020205020404" pitchFamily="49" charset="0"/>
              <a:buChar char="o"/>
            </a:pPr>
            <a:r>
              <a:rPr lang="nl-NL" sz="2800" dirty="0">
                <a:solidFill>
                  <a:srgbClr val="FF0000"/>
                </a:solidFill>
              </a:rPr>
              <a:t> decaangymnasiumleiden.nl</a:t>
            </a:r>
          </a:p>
          <a:p>
            <a:pPr>
              <a:buFont typeface="Courier New" panose="02070309020205020404" pitchFamily="49" charset="0"/>
              <a:buChar char="o"/>
            </a:pPr>
            <a:r>
              <a:rPr lang="nl-NL" sz="2800" dirty="0"/>
              <a:t> studiekeuze123.nl</a:t>
            </a:r>
          </a:p>
          <a:p>
            <a:pPr>
              <a:buFont typeface="Courier New" panose="02070309020205020404" pitchFamily="49" charset="0"/>
              <a:buChar char="o"/>
            </a:pPr>
            <a:r>
              <a:rPr lang="nl-NL" sz="2800" dirty="0"/>
              <a:t> studeermeteenplan.nl</a:t>
            </a:r>
          </a:p>
          <a:p>
            <a:pPr>
              <a:buFont typeface="Courier New" panose="02070309020205020404" pitchFamily="49" charset="0"/>
              <a:buChar char="o"/>
            </a:pPr>
            <a:r>
              <a:rPr lang="nl-NL" sz="2800" dirty="0"/>
              <a:t> sites van universiteiten, bijvoorbeeld 	leiden.studiekeuzeplein.nl</a:t>
            </a:r>
          </a:p>
          <a:p>
            <a:pPr>
              <a:buFont typeface="Courier New" panose="02070309020205020404" pitchFamily="49" charset="0"/>
              <a:buChar char="o"/>
            </a:pPr>
            <a:r>
              <a:rPr lang="nl-NL" sz="2800" dirty="0"/>
              <a:t> icares.com</a:t>
            </a:r>
          </a:p>
          <a:p>
            <a:pPr>
              <a:buFont typeface="Courier New" panose="02070309020205020404" pitchFamily="49" charset="0"/>
              <a:buChar char="o"/>
            </a:pPr>
            <a:r>
              <a:rPr lang="nl-NL" sz="2800" dirty="0"/>
              <a:t> ikwildokterworden.nl</a:t>
            </a:r>
          </a:p>
          <a:p>
            <a:pPr>
              <a:buFont typeface="Courier New" panose="02070309020205020404" pitchFamily="49" charset="0"/>
              <a:buChar char="o"/>
            </a:pPr>
            <a:r>
              <a:rPr lang="nl-NL" sz="2800" dirty="0"/>
              <a:t> wilweg.nl</a:t>
            </a:r>
          </a:p>
        </p:txBody>
      </p:sp>
    </p:spTree>
    <p:extLst>
      <p:ext uri="{BB962C8B-B14F-4D97-AF65-F5344CB8AC3E}">
        <p14:creationId xmlns:p14="http://schemas.microsoft.com/office/powerpoint/2010/main" val="386285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l-NL" sz="6000" cap="small" dirty="0"/>
              <a:t>Verkennen</a:t>
            </a:r>
            <a:endParaRPr lang="nl-NL" sz="6000" dirty="0">
              <a:solidFill>
                <a:schemeClr val="accent2"/>
              </a:solidFill>
              <a:effectLst>
                <a:outerShdw blurRad="38100" dist="38100" dir="2700000" algn="tl">
                  <a:srgbClr val="000000"/>
                </a:outerShdw>
              </a:effectLst>
            </a:endParaRPr>
          </a:p>
        </p:txBody>
      </p:sp>
      <p:pic>
        <p:nvPicPr>
          <p:cNvPr id="4" name="Picture 4" descr="http://www.saxion.nl/files/storage/mnc/picto_orienteren_lob2.jpg">
            <a:extLst>
              <a:ext uri="{FF2B5EF4-FFF2-40B4-BE49-F238E27FC236}">
                <a16:creationId xmlns:a16="http://schemas.microsoft.com/office/drawing/2014/main" id="{A80033C5-BEF7-4461-B603-C0C958A088E3}"/>
              </a:ext>
            </a:extLst>
          </p:cNvPr>
          <p:cNvPicPr>
            <a:picLocks noChangeAspect="1" noChangeArrowheads="1"/>
          </p:cNvPicPr>
          <p:nvPr/>
        </p:nvPicPr>
        <p:blipFill>
          <a:blip r:embed="rId3"/>
          <a:srcRect/>
          <a:stretch>
            <a:fillRect/>
          </a:stretch>
        </p:blipFill>
        <p:spPr bwMode="auto">
          <a:xfrm>
            <a:off x="4717200" y="2444686"/>
            <a:ext cx="2757600" cy="2757600"/>
          </a:xfrm>
          <a:prstGeom prst="rect">
            <a:avLst/>
          </a:prstGeom>
          <a:noFill/>
        </p:spPr>
      </p:pic>
    </p:spTree>
    <p:extLst>
      <p:ext uri="{BB962C8B-B14F-4D97-AF65-F5344CB8AC3E}">
        <p14:creationId xmlns:p14="http://schemas.microsoft.com/office/powerpoint/2010/main" val="136390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b="1" cap="small" dirty="0"/>
              <a:t>Verlof aanvragen</a:t>
            </a:r>
          </a:p>
        </p:txBody>
      </p:sp>
      <p:sp>
        <p:nvSpPr>
          <p:cNvPr id="3" name="Tijdelijke aanduiding voor inhoud 2"/>
          <p:cNvSpPr>
            <a:spLocks noGrp="1"/>
          </p:cNvSpPr>
          <p:nvPr>
            <p:ph idx="1"/>
          </p:nvPr>
        </p:nvSpPr>
        <p:spPr>
          <a:xfrm>
            <a:off x="1066800" y="2564334"/>
            <a:ext cx="10058400" cy="4023360"/>
          </a:xfrm>
        </p:spPr>
        <p:txBody>
          <a:bodyPr>
            <a:normAutofit/>
          </a:bodyPr>
          <a:lstStyle/>
          <a:p>
            <a:pPr marL="0" indent="0" algn="ctr">
              <a:buNone/>
            </a:pPr>
            <a:r>
              <a:rPr lang="nl-NL" sz="4000" b="1" dirty="0"/>
              <a:t>verlofbriefje</a:t>
            </a:r>
          </a:p>
          <a:p>
            <a:pPr marL="0" indent="0" algn="ctr">
              <a:buNone/>
            </a:pPr>
            <a:r>
              <a:rPr lang="nl-NL" sz="4000" b="1" dirty="0"/>
              <a:t>uiterlijk 2 schooldagen </a:t>
            </a:r>
          </a:p>
          <a:p>
            <a:pPr marL="0" indent="0" algn="ctr">
              <a:buNone/>
            </a:pPr>
            <a:r>
              <a:rPr lang="nl-NL" sz="4000" b="1" dirty="0"/>
              <a:t>voor de activiteit </a:t>
            </a:r>
          </a:p>
          <a:p>
            <a:pPr marL="0" indent="0" algn="ctr">
              <a:buNone/>
            </a:pPr>
            <a:r>
              <a:rPr lang="nl-NL" sz="4000" b="1" dirty="0"/>
              <a:t>ondertekend inleveren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14" y="2271619"/>
            <a:ext cx="3781816" cy="3781816"/>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046" y="2271619"/>
            <a:ext cx="3781816" cy="3781816"/>
          </a:xfrm>
          <a:prstGeom prst="rect">
            <a:avLst/>
          </a:prstGeom>
        </p:spPr>
      </p:pic>
    </p:spTree>
    <p:extLst>
      <p:ext uri="{BB962C8B-B14F-4D97-AF65-F5344CB8AC3E}">
        <p14:creationId xmlns:p14="http://schemas.microsoft.com/office/powerpoint/2010/main" val="2007854836"/>
      </p:ext>
    </p:extLst>
  </p:cSld>
  <p:clrMapOvr>
    <a:masterClrMapping/>
  </p:clrMapOvr>
</p:sld>
</file>

<file path=ppt/theme/theme1.xml><?xml version="1.0" encoding="utf-8"?>
<a:theme xmlns:a="http://schemas.openxmlformats.org/drawingml/2006/main" name="Terugblik">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D521C3CF059A40B152EB2E423553BF" ma:contentTypeVersion="14" ma:contentTypeDescription="Een nieuw document maken." ma:contentTypeScope="" ma:versionID="3f7b4042e21e145e97ba877e0e07b44b">
  <xsd:schema xmlns:xsd="http://www.w3.org/2001/XMLSchema" xmlns:xs="http://www.w3.org/2001/XMLSchema" xmlns:p="http://schemas.microsoft.com/office/2006/metadata/properties" xmlns:ns2="249ef255-213c-48b2-a687-09d4aceac083" xmlns:ns3="140e5dc6-fd66-480b-b0c2-bc0ec4a5c39f" targetNamespace="http://schemas.microsoft.com/office/2006/metadata/properties" ma:root="true" ma:fieldsID="c5b3e4a55dc10632205b4d1dbf8fb6aa" ns2:_="" ns3:_="">
    <xsd:import namespace="249ef255-213c-48b2-a687-09d4aceac083"/>
    <xsd:import namespace="140e5dc6-fd66-480b-b0c2-bc0ec4a5c3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ef255-213c-48b2-a687-09d4aceac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0e5dc6-fd66-480b-b0c2-bc0ec4a5c39f"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A451E0-CE07-40B9-8CB8-EF05E0E03326}">
  <ds:schemaRefs>
    <ds:schemaRef ds:uri="http://schemas.microsoft.com/sharepoint/v3/contenttype/forms"/>
  </ds:schemaRefs>
</ds:datastoreItem>
</file>

<file path=customXml/itemProps2.xml><?xml version="1.0" encoding="utf-8"?>
<ds:datastoreItem xmlns:ds="http://schemas.openxmlformats.org/officeDocument/2006/customXml" ds:itemID="{2C075AED-402B-4C27-A110-27D5F910F35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E10340C-EC3F-4531-B7EB-74D14D730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9ef255-213c-48b2-a687-09d4aceac083"/>
    <ds:schemaRef ds:uri="140e5dc6-fd66-480b-b0c2-bc0ec4a5c3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26</TotalTime>
  <Words>3583</Words>
  <Application>Microsoft Office PowerPoint</Application>
  <PresentationFormat>Breedbeeld</PresentationFormat>
  <Paragraphs>230</Paragraphs>
  <Slides>28</Slides>
  <Notes>26</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Calibri Light</vt:lpstr>
      <vt:lpstr>Courier New</vt:lpstr>
      <vt:lpstr>Terugblik</vt:lpstr>
      <vt:lpstr>LOB</vt:lpstr>
      <vt:lpstr>Vaardigheden &amp; interesses</vt:lpstr>
      <vt:lpstr>4 fases</vt:lpstr>
      <vt:lpstr>Oriënteren</vt:lpstr>
      <vt:lpstr>PowerPoint-presentatie</vt:lpstr>
      <vt:lpstr>HBO        WO</vt:lpstr>
      <vt:lpstr>Informatie zoeken</vt:lpstr>
      <vt:lpstr>Verkennen</vt:lpstr>
      <vt:lpstr>Verlof aanvragen</vt:lpstr>
      <vt:lpstr>Verkennen - studiekeuzematrix</vt:lpstr>
      <vt:lpstr>Verdiepen</vt:lpstr>
      <vt:lpstr>Verdiepen</vt:lpstr>
      <vt:lpstr>Ervaringen opdoen</vt:lpstr>
      <vt:lpstr>Praten</vt:lpstr>
      <vt:lpstr>Knoop doorhakken</vt:lpstr>
      <vt:lpstr>Knoop doorhakken</vt:lpstr>
      <vt:lpstr>Voorkom stress in klas 6</vt:lpstr>
      <vt:lpstr>Aanmeldprocedure</vt:lpstr>
      <vt:lpstr>Geen loting</vt:lpstr>
      <vt:lpstr>Decentrale selectie</vt:lpstr>
      <vt:lpstr>Cijferlijst eind klas 5</vt:lpstr>
      <vt:lpstr>Eigen criteria</vt:lpstr>
      <vt:lpstr>Geen selectie</vt:lpstr>
      <vt:lpstr>Matching</vt:lpstr>
      <vt:lpstr>Tussenjaar &amp; buitenland</vt:lpstr>
      <vt:lpstr>Relativeren</vt:lpstr>
      <vt:lpstr>Ter illustratie…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LOB</dc:title>
  <dc:creator>Danse, Roos</dc:creator>
  <cp:lastModifiedBy>Leeuwen , Rick van</cp:lastModifiedBy>
  <cp:revision>52</cp:revision>
  <cp:lastPrinted>2020-09-14T18:15:15Z</cp:lastPrinted>
  <dcterms:created xsi:type="dcterms:W3CDTF">2018-03-06T14:36:35Z</dcterms:created>
  <dcterms:modified xsi:type="dcterms:W3CDTF">2023-09-07T14:35:51Z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0x0101004CD521C3CF059A40B152EB2E423553BF</vt:lpwstr>
  </property>
</Properties>
</file>