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4"/>
  </p:sldMasterIdLst>
  <p:notesMasterIdLst>
    <p:notesMasterId r:id="rId18"/>
  </p:notesMasterIdLst>
  <p:sldIdLst>
    <p:sldId id="256" r:id="rId5"/>
    <p:sldId id="267" r:id="rId6"/>
    <p:sldId id="258" r:id="rId7"/>
    <p:sldId id="259" r:id="rId8"/>
    <p:sldId id="271" r:id="rId9"/>
    <p:sldId id="260" r:id="rId10"/>
    <p:sldId id="261" r:id="rId11"/>
    <p:sldId id="263" r:id="rId12"/>
    <p:sldId id="264" r:id="rId13"/>
    <p:sldId id="265" r:id="rId14"/>
    <p:sldId id="266"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7412DA-8B73-41E5-8E65-58D0E4E065F5}" v="3" dt="2023-09-11T06:13:18.246"/>
    <p1510:client id="{6F299327-AACA-484E-8F23-A5DA11C64955}" v="11" dt="2023-09-12T13:11:04.307"/>
    <p1510:client id="{ED5CA03F-020E-5BF7-C850-6D12BD0A2757}" v="36" dt="2023-09-12T13:24:09.05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ster , Marilyn" userId="9716e5b7-4260-4f7e-92a2-929d3931d54b" providerId="ADAL" clId="{527412DA-8B73-41E5-8E65-58D0E4E065F5}"/>
    <pc:docChg chg="modSld">
      <pc:chgData name="Monster , Marilyn" userId="9716e5b7-4260-4f7e-92a2-929d3931d54b" providerId="ADAL" clId="{527412DA-8B73-41E5-8E65-58D0E4E065F5}" dt="2023-09-11T06:13:18.246" v="0"/>
      <pc:docMkLst>
        <pc:docMk/>
      </pc:docMkLst>
      <pc:sldChg chg="modSp mod">
        <pc:chgData name="Monster , Marilyn" userId="9716e5b7-4260-4f7e-92a2-929d3931d54b" providerId="ADAL" clId="{527412DA-8B73-41E5-8E65-58D0E4E065F5}" dt="2023-09-11T06:13:18.246" v="0"/>
        <pc:sldMkLst>
          <pc:docMk/>
          <pc:sldMk cId="3609685846" sldId="269"/>
        </pc:sldMkLst>
        <pc:spChg chg="mod">
          <ac:chgData name="Monster , Marilyn" userId="9716e5b7-4260-4f7e-92a2-929d3931d54b" providerId="ADAL" clId="{527412DA-8B73-41E5-8E65-58D0E4E065F5}" dt="2023-09-11T06:13:18.246" v="0"/>
          <ac:spMkLst>
            <pc:docMk/>
            <pc:sldMk cId="3609685846" sldId="269"/>
            <ac:spMk id="8195" creationId="{00000000-0000-0000-0000-000000000000}"/>
          </ac:spMkLst>
        </pc:spChg>
      </pc:sldChg>
    </pc:docChg>
  </pc:docChgLst>
  <pc:docChgLst>
    <pc:chgData name="Schneider , Tembi" userId="S::sdr@gymnasiumleiden.nl::9e41435f-7fdc-4c6c-a526-55ccaeaa386f" providerId="AD" clId="Web-{ED5CA03F-020E-5BF7-C850-6D12BD0A2757}"/>
    <pc:docChg chg="modSld">
      <pc:chgData name="Schneider , Tembi" userId="S::sdr@gymnasiumleiden.nl::9e41435f-7fdc-4c6c-a526-55ccaeaa386f" providerId="AD" clId="Web-{ED5CA03F-020E-5BF7-C850-6D12BD0A2757}" dt="2023-09-12T13:24:07.867" v="22" actId="20577"/>
      <pc:docMkLst>
        <pc:docMk/>
      </pc:docMkLst>
      <pc:sldChg chg="modSp">
        <pc:chgData name="Schneider , Tembi" userId="S::sdr@gymnasiumleiden.nl::9e41435f-7fdc-4c6c-a526-55ccaeaa386f" providerId="AD" clId="Web-{ED5CA03F-020E-5BF7-C850-6D12BD0A2757}" dt="2023-09-12T13:24:07.867" v="22" actId="20577"/>
        <pc:sldMkLst>
          <pc:docMk/>
          <pc:sldMk cId="2575756943" sldId="263"/>
        </pc:sldMkLst>
        <pc:spChg chg="mod">
          <ac:chgData name="Schneider , Tembi" userId="S::sdr@gymnasiumleiden.nl::9e41435f-7fdc-4c6c-a526-55ccaeaa386f" providerId="AD" clId="Web-{ED5CA03F-020E-5BF7-C850-6D12BD0A2757}" dt="2023-09-12T13:24:07.867" v="22" actId="20577"/>
          <ac:spMkLst>
            <pc:docMk/>
            <pc:sldMk cId="2575756943" sldId="263"/>
            <ac:spMk id="7" creationId="{00000000-0000-0000-0000-000000000000}"/>
          </ac:spMkLst>
        </pc:spChg>
        <pc:spChg chg="mod">
          <ac:chgData name="Schneider , Tembi" userId="S::sdr@gymnasiumleiden.nl::9e41435f-7fdc-4c6c-a526-55ccaeaa386f" providerId="AD" clId="Web-{ED5CA03F-020E-5BF7-C850-6D12BD0A2757}" dt="2023-09-12T13:21:58.659" v="19" actId="20577"/>
          <ac:spMkLst>
            <pc:docMk/>
            <pc:sldMk cId="2575756943" sldId="263"/>
            <ac:spMk id="8" creationId="{00000000-0000-0000-0000-000000000000}"/>
          </ac:spMkLst>
        </pc:spChg>
      </pc:sldChg>
      <pc:sldChg chg="modSp">
        <pc:chgData name="Schneider , Tembi" userId="S::sdr@gymnasiumleiden.nl::9e41435f-7fdc-4c6c-a526-55ccaeaa386f" providerId="AD" clId="Web-{ED5CA03F-020E-5BF7-C850-6D12BD0A2757}" dt="2023-09-12T13:20:57.345" v="14" actId="20577"/>
        <pc:sldMkLst>
          <pc:docMk/>
          <pc:sldMk cId="3085646080" sldId="270"/>
        </pc:sldMkLst>
        <pc:spChg chg="mod">
          <ac:chgData name="Schneider , Tembi" userId="S::sdr@gymnasiumleiden.nl::9e41435f-7fdc-4c6c-a526-55ccaeaa386f" providerId="AD" clId="Web-{ED5CA03F-020E-5BF7-C850-6D12BD0A2757}" dt="2023-09-12T13:20:57.345" v="14" actId="20577"/>
          <ac:spMkLst>
            <pc:docMk/>
            <pc:sldMk cId="3085646080" sldId="270"/>
            <ac:spMk id="3" creationId="{00000000-0000-0000-0000-000000000000}"/>
          </ac:spMkLst>
        </pc:spChg>
      </pc:sldChg>
    </pc:docChg>
  </pc:docChgLst>
  <pc:docChgLst>
    <pc:chgData name="Monster Marilyn" userId="S::mnt@gymnasiumleiden.nl::9716e5b7-4260-4f7e-92a2-929d3931d54b" providerId="AD" clId="Web-{F16B7FDC-F289-4D68-BD0B-F32C723B1AE1}"/>
    <pc:docChg chg="modSld">
      <pc:chgData name="Monster Marilyn" userId="S::mnt@gymnasiumleiden.nl::9716e5b7-4260-4f7e-92a2-929d3931d54b" providerId="AD" clId="Web-{F16B7FDC-F289-4D68-BD0B-F32C723B1AE1}" dt="2022-09-13T12:22:44.684" v="145"/>
      <pc:docMkLst>
        <pc:docMk/>
      </pc:docMkLst>
      <pc:sldChg chg="modSp">
        <pc:chgData name="Monster Marilyn" userId="S::mnt@gymnasiumleiden.nl::9716e5b7-4260-4f7e-92a2-929d3931d54b" providerId="AD" clId="Web-{F16B7FDC-F289-4D68-BD0B-F32C723B1AE1}" dt="2022-09-13T12:09:55.610" v="1" actId="20577"/>
        <pc:sldMkLst>
          <pc:docMk/>
          <pc:sldMk cId="3052227666" sldId="256"/>
        </pc:sldMkLst>
        <pc:spChg chg="mod">
          <ac:chgData name="Monster Marilyn" userId="S::mnt@gymnasiumleiden.nl::9716e5b7-4260-4f7e-92a2-929d3931d54b" providerId="AD" clId="Web-{F16B7FDC-F289-4D68-BD0B-F32C723B1AE1}" dt="2022-09-13T12:09:55.610" v="1" actId="20577"/>
          <ac:spMkLst>
            <pc:docMk/>
            <pc:sldMk cId="3052227666" sldId="256"/>
            <ac:spMk id="3" creationId="{00000000-0000-0000-0000-000000000000}"/>
          </ac:spMkLst>
        </pc:spChg>
      </pc:sldChg>
      <pc:sldChg chg="modNotes">
        <pc:chgData name="Monster Marilyn" userId="S::mnt@gymnasiumleiden.nl::9716e5b7-4260-4f7e-92a2-929d3931d54b" providerId="AD" clId="Web-{F16B7FDC-F289-4D68-BD0B-F32C723B1AE1}" dt="2022-09-13T12:15:12.825" v="70"/>
        <pc:sldMkLst>
          <pc:docMk/>
          <pc:sldMk cId="2575756943" sldId="263"/>
        </pc:sldMkLst>
      </pc:sldChg>
      <pc:sldChg chg="modSp modNotes">
        <pc:chgData name="Monster Marilyn" userId="S::mnt@gymnasiumleiden.nl::9716e5b7-4260-4f7e-92a2-929d3931d54b" providerId="AD" clId="Web-{F16B7FDC-F289-4D68-BD0B-F32C723B1AE1}" dt="2022-09-13T12:22:44.684" v="145"/>
        <pc:sldMkLst>
          <pc:docMk/>
          <pc:sldMk cId="3609685846" sldId="269"/>
        </pc:sldMkLst>
        <pc:spChg chg="mod">
          <ac:chgData name="Monster Marilyn" userId="S::mnt@gymnasiumleiden.nl::9716e5b7-4260-4f7e-92a2-929d3931d54b" providerId="AD" clId="Web-{F16B7FDC-F289-4D68-BD0B-F32C723B1AE1}" dt="2022-09-13T12:17:15.829" v="76" actId="20577"/>
          <ac:spMkLst>
            <pc:docMk/>
            <pc:sldMk cId="3609685846" sldId="269"/>
            <ac:spMk id="8195" creationId="{00000000-0000-0000-0000-000000000000}"/>
          </ac:spMkLst>
        </pc:spChg>
      </pc:sldChg>
    </pc:docChg>
  </pc:docChgLst>
  <pc:docChgLst>
    <pc:chgData name="Leeuwen van Rick" userId="c0d6c841-c8df-4826-acaf-027972788c9b" providerId="ADAL" clId="{C7F5A5C6-0DB1-4AAE-9DC5-F3BA33F9E04A}"/>
    <pc:docChg chg="modSld">
      <pc:chgData name="Leeuwen van Rick" userId="c0d6c841-c8df-4826-acaf-027972788c9b" providerId="ADAL" clId="{C7F5A5C6-0DB1-4AAE-9DC5-F3BA33F9E04A}" dt="2022-09-13T12:15:42.752" v="30" actId="1076"/>
      <pc:docMkLst>
        <pc:docMk/>
      </pc:docMkLst>
      <pc:sldChg chg="addSp modSp mod modAnim">
        <pc:chgData name="Leeuwen van Rick" userId="c0d6c841-c8df-4826-acaf-027972788c9b" providerId="ADAL" clId="{C7F5A5C6-0DB1-4AAE-9DC5-F3BA33F9E04A}" dt="2022-09-13T12:15:42.752" v="30" actId="1076"/>
        <pc:sldMkLst>
          <pc:docMk/>
          <pc:sldMk cId="2256056428" sldId="259"/>
        </pc:sldMkLst>
        <pc:spChg chg="mod">
          <ac:chgData name="Leeuwen van Rick" userId="c0d6c841-c8df-4826-acaf-027972788c9b" providerId="ADAL" clId="{C7F5A5C6-0DB1-4AAE-9DC5-F3BA33F9E04A}" dt="2022-09-13T12:15:42.752" v="30" actId="1076"/>
          <ac:spMkLst>
            <pc:docMk/>
            <pc:sldMk cId="2256056428" sldId="259"/>
            <ac:spMk id="6" creationId="{00000000-0000-0000-0000-000000000000}"/>
          </ac:spMkLst>
        </pc:spChg>
        <pc:spChg chg="add mod">
          <ac:chgData name="Leeuwen van Rick" userId="c0d6c841-c8df-4826-acaf-027972788c9b" providerId="ADAL" clId="{C7F5A5C6-0DB1-4AAE-9DC5-F3BA33F9E04A}" dt="2022-09-13T12:15:39.186" v="29" actId="20577"/>
          <ac:spMkLst>
            <pc:docMk/>
            <pc:sldMk cId="2256056428" sldId="259"/>
            <ac:spMk id="7" creationId="{E160E080-D258-B387-53F6-DC5D188BFB0F}"/>
          </ac:spMkLst>
        </pc:spChg>
      </pc:sldChg>
    </pc:docChg>
  </pc:docChgLst>
  <pc:docChgLst>
    <pc:chgData name="Monster Marilyn" userId="S::mnt@gymnasiumleiden.nl::9716e5b7-4260-4f7e-92a2-929d3931d54b" providerId="AD" clId="Web-{E348B987-51F4-41E5-8997-47326E9A7BFC}"/>
    <pc:docChg chg="addSld modSld">
      <pc:chgData name="Monster Marilyn" userId="S::mnt@gymnasiumleiden.nl::9716e5b7-4260-4f7e-92a2-929d3931d54b" providerId="AD" clId="Web-{E348B987-51F4-41E5-8997-47326E9A7BFC}" dt="2022-09-13T11:59:28.404" v="46" actId="688"/>
      <pc:docMkLst>
        <pc:docMk/>
      </pc:docMkLst>
      <pc:sldChg chg="addSp modSp new addAnim">
        <pc:chgData name="Monster Marilyn" userId="S::mnt@gymnasiumleiden.nl::9716e5b7-4260-4f7e-92a2-929d3931d54b" providerId="AD" clId="Web-{E348B987-51F4-41E5-8997-47326E9A7BFC}" dt="2022-09-13T11:59:28.404" v="46" actId="688"/>
        <pc:sldMkLst>
          <pc:docMk/>
          <pc:sldMk cId="3232850744" sldId="271"/>
        </pc:sldMkLst>
        <pc:spChg chg="mod">
          <ac:chgData name="Monster Marilyn" userId="S::mnt@gymnasiumleiden.nl::9716e5b7-4260-4f7e-92a2-929d3931d54b" providerId="AD" clId="Web-{E348B987-51F4-41E5-8997-47326E9A7BFC}" dt="2022-09-13T11:53:44.723" v="6" actId="20577"/>
          <ac:spMkLst>
            <pc:docMk/>
            <pc:sldMk cId="3232850744" sldId="271"/>
            <ac:spMk id="2" creationId="{7743F6E3-8DBB-B861-7217-454C5A5D7198}"/>
          </ac:spMkLst>
        </pc:spChg>
        <pc:spChg chg="mod">
          <ac:chgData name="Monster Marilyn" userId="S::mnt@gymnasiumleiden.nl::9716e5b7-4260-4f7e-92a2-929d3931d54b" providerId="AD" clId="Web-{E348B987-51F4-41E5-8997-47326E9A7BFC}" dt="2022-09-13T11:59:01.606" v="42" actId="20577"/>
          <ac:spMkLst>
            <pc:docMk/>
            <pc:sldMk cId="3232850744" sldId="271"/>
            <ac:spMk id="3" creationId="{B5CAFC47-76F6-1001-98B6-EA9C6E08009B}"/>
          </ac:spMkLst>
        </pc:spChg>
        <pc:spChg chg="add mod">
          <ac:chgData name="Monster Marilyn" userId="S::mnt@gymnasiumleiden.nl::9716e5b7-4260-4f7e-92a2-929d3931d54b" providerId="AD" clId="Web-{E348B987-51F4-41E5-8997-47326E9A7BFC}" dt="2022-09-13T11:59:28.404" v="46" actId="688"/>
          <ac:spMkLst>
            <pc:docMk/>
            <pc:sldMk cId="3232850744" sldId="271"/>
            <ac:spMk id="5" creationId="{CC7C9D57-64E1-68FC-48DD-80525BD3B065}"/>
          </ac:spMkLst>
        </pc:spChg>
      </pc:sldChg>
    </pc:docChg>
  </pc:docChgLst>
  <pc:docChgLst>
    <pc:chgData name="Monster , Marilyn" userId="S::mnt@gymnasiumleiden.nl::9716e5b7-4260-4f7e-92a2-929d3931d54b" providerId="AD" clId="Web-{6F299327-AACA-484E-8F23-A5DA11C64955}"/>
    <pc:docChg chg="modSld">
      <pc:chgData name="Monster , Marilyn" userId="S::mnt@gymnasiumleiden.nl::9716e5b7-4260-4f7e-92a2-929d3931d54b" providerId="AD" clId="Web-{6F299327-AACA-484E-8F23-A5DA11C64955}" dt="2023-09-12T13:11:02.479" v="4" actId="20577"/>
      <pc:docMkLst>
        <pc:docMk/>
      </pc:docMkLst>
      <pc:sldChg chg="modSp">
        <pc:chgData name="Monster , Marilyn" userId="S::mnt@gymnasiumleiden.nl::9716e5b7-4260-4f7e-92a2-929d3931d54b" providerId="AD" clId="Web-{6F299327-AACA-484E-8F23-A5DA11C64955}" dt="2023-09-12T13:11:02.479" v="4" actId="20577"/>
        <pc:sldMkLst>
          <pc:docMk/>
          <pc:sldMk cId="3052227666" sldId="256"/>
        </pc:sldMkLst>
        <pc:spChg chg="mod">
          <ac:chgData name="Monster , Marilyn" userId="S::mnt@gymnasiumleiden.nl::9716e5b7-4260-4f7e-92a2-929d3931d54b" providerId="AD" clId="Web-{6F299327-AACA-484E-8F23-A5DA11C64955}" dt="2023-09-12T13:11:02.479" v="4" actId="20577"/>
          <ac:spMkLst>
            <pc:docMk/>
            <pc:sldMk cId="3052227666" sldId="256"/>
            <ac:spMk id="4" creationId="{7F1037C0-3D24-3064-C1FE-1C64D744E121}"/>
          </ac:spMkLst>
        </pc:spChg>
      </pc:sldChg>
    </pc:docChg>
  </pc:docChgLst>
  <pc:docChgLst>
    <pc:chgData name="Monster Marilyn" userId="S::mnt@gymnasiumleiden.nl::9716e5b7-4260-4f7e-92a2-929d3931d54b" providerId="AD" clId="Web-{1E8B1CEA-7ABD-4A3D-AE8A-15225D6DAB8E}"/>
    <pc:docChg chg="modSld">
      <pc:chgData name="Monster Marilyn" userId="S::mnt@gymnasiumleiden.nl::9716e5b7-4260-4f7e-92a2-929d3931d54b" providerId="AD" clId="Web-{1E8B1CEA-7ABD-4A3D-AE8A-15225D6DAB8E}" dt="2022-09-13T12:04:09.495" v="8"/>
      <pc:docMkLst>
        <pc:docMk/>
      </pc:docMkLst>
      <pc:sldChg chg="modSp modNotes">
        <pc:chgData name="Monster Marilyn" userId="S::mnt@gymnasiumleiden.nl::9716e5b7-4260-4f7e-92a2-929d3931d54b" providerId="AD" clId="Web-{1E8B1CEA-7ABD-4A3D-AE8A-15225D6DAB8E}" dt="2022-09-13T12:04:09.495" v="8"/>
        <pc:sldMkLst>
          <pc:docMk/>
          <pc:sldMk cId="3232850744" sldId="271"/>
        </pc:sldMkLst>
        <pc:spChg chg="mod">
          <ac:chgData name="Monster Marilyn" userId="S::mnt@gymnasiumleiden.nl::9716e5b7-4260-4f7e-92a2-929d3931d54b" providerId="AD" clId="Web-{1E8B1CEA-7ABD-4A3D-AE8A-15225D6DAB8E}" dt="2022-09-13T12:03:55.511" v="3" actId="20577"/>
          <ac:spMkLst>
            <pc:docMk/>
            <pc:sldMk cId="3232850744" sldId="271"/>
            <ac:spMk id="3" creationId="{B5CAFC47-76F6-1001-98B6-EA9C6E0800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F86C5-DA01-4F1A-9802-555ECC0891A1}" type="datetimeFigureOut">
              <a:rPr lang="nl-NL" smtClean="0"/>
              <a:t>12-9-2023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65278-9B67-4DD2-AE12-AF9570DDC4AA}" type="slidenum">
              <a:rPr lang="nl-NL" smtClean="0"/>
              <a:t>‹#›</a:t>
            </a:fld>
            <a:endParaRPr lang="nl-NL"/>
          </a:p>
        </p:txBody>
      </p:sp>
    </p:spTree>
    <p:extLst>
      <p:ext uri="{BB962C8B-B14F-4D97-AF65-F5344CB8AC3E}">
        <p14:creationId xmlns:p14="http://schemas.microsoft.com/office/powerpoint/2010/main" val="209965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Welkom bij deze  presentatie van het decanaat in de bovenbouw. U ziet hier de 4 decanen: Elise Bouman is samen met Marilyn Monster decaan op de locatie Socrates . De decanen van Athena zijn Rick van Leeuwen en Emilie van der Knaap. In de volgende sheets zullen wij u iets vertellen over de rol van de decaan in de klassen 4, 5 en 6.  Uiteraard is alles onder voorbehoud, door veranderingen van de coronamaatregelen kunnen bepaalde activiteiten anders worden georganiseerd of misschien wel worden afgelast.</a:t>
            </a:r>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1</a:t>
            </a:fld>
            <a:endParaRPr lang="nl-NL"/>
          </a:p>
        </p:txBody>
      </p:sp>
    </p:spTree>
    <p:extLst>
      <p:ext uri="{BB962C8B-B14F-4D97-AF65-F5344CB8AC3E}">
        <p14:creationId xmlns:p14="http://schemas.microsoft.com/office/powerpoint/2010/main" val="2065502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In klas 5 wordt de begeleiding</a:t>
            </a:r>
            <a:r>
              <a:rPr lang="nl-NL" baseline="0"/>
              <a:t> door de mentoren intensiever: leerlingen moeten zich dit jaar meer in bepaalde studies gaan verdiepen.</a:t>
            </a:r>
          </a:p>
          <a:p>
            <a:r>
              <a:rPr lang="nl-NL" baseline="0"/>
              <a:t>Ze zullen dan ook vaak gaan </a:t>
            </a:r>
            <a:r>
              <a:rPr lang="nl-NL" baseline="0" err="1"/>
              <a:t>proefstuderen</a:t>
            </a:r>
            <a:r>
              <a:rPr lang="nl-NL" baseline="0"/>
              <a:t> en/of deelnemen aan de zogenaamde meeloopdagen bij verschillende onderwijsinstellingen. </a:t>
            </a:r>
          </a:p>
          <a:p>
            <a:r>
              <a:rPr lang="nl-NL" baseline="0"/>
              <a:t>Voor studies waarbij aan de poort wordt geselecteerd is het belangrijk om te weten dat de opleidingen onder andere de eindcijfers van klas 5 gebruiken als selectiemiddel.</a:t>
            </a:r>
            <a:endParaRPr lang="nl-NL"/>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10</a:t>
            </a:fld>
            <a:endParaRPr lang="nl-NL"/>
          </a:p>
        </p:txBody>
      </p:sp>
    </p:spTree>
    <p:extLst>
      <p:ext uri="{BB962C8B-B14F-4D97-AF65-F5344CB8AC3E}">
        <p14:creationId xmlns:p14="http://schemas.microsoft.com/office/powerpoint/2010/main" val="399585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Weliswaar nog ver weg, maar in klas 6 moet de knoop worden doorgehakt. De leerling schrijft zich via Studielink in voor een studie, en bij DUO voor de studiefinanciering.</a:t>
            </a:r>
          </a:p>
          <a:p>
            <a:r>
              <a:rPr lang="nl-NL"/>
              <a:t>Voor bepaalde opleidingen moet een selectieprocedure worden doorlopen, bij andere opleidingen zal de leerling een matchingsprogramma moeten volgen.</a:t>
            </a:r>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11</a:t>
            </a:fld>
            <a:endParaRPr lang="nl-NL"/>
          </a:p>
        </p:txBody>
      </p:sp>
    </p:spTree>
    <p:extLst>
      <p:ext uri="{BB962C8B-B14F-4D97-AF65-F5344CB8AC3E}">
        <p14:creationId xmlns:p14="http://schemas.microsoft.com/office/powerpoint/2010/main" val="2083404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F17E55E-7568-4B2F-883F-439079708B09}" type="slidenum">
              <a:rPr lang="nl-NL" altLang="nl-NL" smtClean="0"/>
              <a:pPr>
                <a:spcBef>
                  <a:spcPct val="0"/>
                </a:spcBef>
              </a:pPr>
              <a:t>12</a:t>
            </a:fld>
            <a:endParaRPr lang="nl-NL" altLang="nl-NL"/>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a:latin typeface="Times New Roman"/>
                <a:cs typeface="Times New Roman"/>
              </a:rPr>
              <a:t>Nu heeft u natuurlijk de vraag: Wat kan ik nu als ouder doen?</a:t>
            </a:r>
          </a:p>
          <a:p>
            <a:pPr eaLnBrk="1" hangingPunct="1"/>
            <a:r>
              <a:rPr lang="nl-NL" altLang="nl-NL">
                <a:latin typeface="Times New Roman"/>
                <a:cs typeface="Times New Roman"/>
              </a:rPr>
              <a:t>Het kiezen van een studie is een heel persoonlijk proces, u speelt hierin een belangrijke rol. U kent uw kind als geen ander: kent de mogelijkheden en interesses. Blijf geïnteresseerd, en praat veel met uw kind over de studiekeuze.</a:t>
            </a:r>
          </a:p>
          <a:p>
            <a:r>
              <a:rPr lang="nl-NL" altLang="nl-NL">
                <a:latin typeface="Times New Roman"/>
                <a:cs typeface="Times New Roman"/>
              </a:rPr>
              <a:t>Zet de afwasmachine een keer uit en doe samen de vaat: het kan misschien wat kopjes kosten , maar dan is er wel een goed gesprek geweest. </a:t>
            </a:r>
            <a:endParaRPr lang="nl-NL" altLang="nl-NL">
              <a:latin typeface="Times New Roman" panose="02020603050405020304" pitchFamily="18" charset="0"/>
              <a:cs typeface="Times New Roman"/>
            </a:endParaRPr>
          </a:p>
          <a:p>
            <a:pPr eaLnBrk="1" hangingPunct="1"/>
            <a:r>
              <a:rPr lang="nl-NL" altLang="nl-NL">
                <a:latin typeface="Times New Roman"/>
                <a:cs typeface="Times New Roman"/>
              </a:rPr>
              <a:t>Bedenk ook dat een puberbrein nog niet volgroeid is en dat pubers vaak niet in staat zijn om vooruit te kijken, de toekomst te overzien. Ze kijken vaak niet verder dan de volgende </a:t>
            </a:r>
            <a:r>
              <a:rPr lang="nl-NL" altLang="nl-NL" err="1">
                <a:latin typeface="Times New Roman"/>
                <a:cs typeface="Times New Roman"/>
              </a:rPr>
              <a:t>toetsweek</a:t>
            </a:r>
            <a:r>
              <a:rPr lang="nl-NL" altLang="nl-NL">
                <a:latin typeface="Times New Roman"/>
                <a:cs typeface="Times New Roman"/>
              </a:rPr>
              <a:t>, als dat al lukt. Help ze dus om zich te oriënteren op een studie, dan is vaak de motivatie voor school ook beter.</a:t>
            </a:r>
          </a:p>
          <a:p>
            <a:r>
              <a:rPr lang="nl-NL" altLang="nl-NL">
                <a:latin typeface="Times New Roman"/>
                <a:cs typeface="Times New Roman"/>
              </a:rPr>
              <a:t>Op Studiekeuze123 kunt u alle open en meeloopdagen van de verschillende opleidingen vinden.</a:t>
            </a:r>
          </a:p>
          <a:p>
            <a:pPr eaLnBrk="1" hangingPunct="1"/>
            <a:r>
              <a:rPr lang="nl-NL" altLang="nl-NL">
                <a:latin typeface="Times New Roman"/>
                <a:cs typeface="Times New Roman"/>
              </a:rPr>
              <a:t>Veel succes!</a:t>
            </a:r>
          </a:p>
        </p:txBody>
      </p:sp>
    </p:spTree>
    <p:extLst>
      <p:ext uri="{BB962C8B-B14F-4D97-AF65-F5344CB8AC3E}">
        <p14:creationId xmlns:p14="http://schemas.microsoft.com/office/powerpoint/2010/main" val="2272901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Wij hopen dat u een beetje inzicht heeft gekregen in het LOB-gebeuren bij ons op school.</a:t>
            </a:r>
          </a:p>
          <a:p>
            <a:r>
              <a:rPr lang="nl-NL"/>
              <a:t>Mocht u toch nog vragen hebben, schroom dan niet om één van ons te mailen.</a:t>
            </a:r>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13</a:t>
            </a:fld>
            <a:endParaRPr lang="nl-NL"/>
          </a:p>
        </p:txBody>
      </p:sp>
    </p:spTree>
    <p:extLst>
      <p:ext uri="{BB962C8B-B14F-4D97-AF65-F5344CB8AC3E}">
        <p14:creationId xmlns:p14="http://schemas.microsoft.com/office/powerpoint/2010/main" val="4241466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Uw kind zit nu in de 4</a:t>
            </a:r>
            <a:r>
              <a:rPr lang="nl-NL" baseline="30000"/>
              <a:t>e</a:t>
            </a:r>
            <a:r>
              <a:rPr lang="nl-NL"/>
              <a:t> klas , hij/zij heeft vorig jaar naast een profiel ook 2 vrije keuzevakken gekozen. Nu hoef je voor het </a:t>
            </a:r>
            <a:r>
              <a:rPr lang="nl-NL" err="1"/>
              <a:t>VWO-diploma</a:t>
            </a:r>
            <a:r>
              <a:rPr lang="nl-NL"/>
              <a:t>, bij ons dus het Gymnasiumdiploma, niet persé eindexamen te doen in beide keuzevakken. Wij raden dit trouwens wel ten sterkste aan, omdat er bij de vervolgopleidingen steeds meer aan de poort wordt geselecteerd en er veelal wordt gekeken naar wat leerlingen extra hebben gedaan op de middelbare school en dan is een diploma met meer vakken zeker een pré.</a:t>
            </a:r>
          </a:p>
          <a:p>
            <a:r>
              <a:rPr lang="nl-NL"/>
              <a:t>Maar zoals gezegd het hoeft niet. Wanneer mag uw kind dan dat 2</a:t>
            </a:r>
            <a:r>
              <a:rPr lang="nl-NL" baseline="30000"/>
              <a:t>e</a:t>
            </a:r>
            <a:r>
              <a:rPr lang="nl-NL"/>
              <a:t> vak laten vallen?  Dit kan </a:t>
            </a:r>
            <a:r>
              <a:rPr lang="nl-NL" b="1"/>
              <a:t>na</a:t>
            </a:r>
            <a:r>
              <a:rPr lang="nl-NL"/>
              <a:t> de eerste module in de vijfde klas. </a:t>
            </a:r>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2</a:t>
            </a:fld>
            <a:endParaRPr lang="nl-NL"/>
          </a:p>
        </p:txBody>
      </p:sp>
    </p:spTree>
    <p:extLst>
      <p:ext uri="{BB962C8B-B14F-4D97-AF65-F5344CB8AC3E}">
        <p14:creationId xmlns:p14="http://schemas.microsoft.com/office/powerpoint/2010/main" val="2355153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Omdat onze leerlingen vaak meer willen en ook kunnen dan alleen het lesprogramma, bieden wij ze in de bovenbouw ook meer aan</a:t>
            </a:r>
            <a:r>
              <a:rPr lang="nl-NL" baseline="0"/>
              <a:t>. Zo doen onze leerlingen vaak mee aan diverse</a:t>
            </a:r>
          </a:p>
          <a:p>
            <a:r>
              <a:rPr lang="nl-NL" baseline="0"/>
              <a:t>olympiades: zoals bijvoorbeeld de wiskunde-,  de biologie- en de taalkunde-olympiade. Vaak behalen enkele leerlingen daarin zelfs ook de finale. </a:t>
            </a:r>
          </a:p>
          <a:p>
            <a:endParaRPr lang="nl-NL" baseline="0"/>
          </a:p>
          <a:p>
            <a:r>
              <a:rPr lang="nl-NL" baseline="0"/>
              <a:t>In de komende sheets krijgt u meer informatie over de programma’s die betrekking hebben op LOB (Loopbaanoriëntatie en –begeleiding) in de bovenbouw.</a:t>
            </a:r>
            <a:endParaRPr lang="nl-NL"/>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3</a:t>
            </a:fld>
            <a:endParaRPr lang="nl-NL"/>
          </a:p>
        </p:txBody>
      </p:sp>
    </p:spTree>
    <p:extLst>
      <p:ext uri="{BB962C8B-B14F-4D97-AF65-F5344CB8AC3E}">
        <p14:creationId xmlns:p14="http://schemas.microsoft.com/office/powerpoint/2010/main" val="300026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Heel goede leerlingen kunnen al naast school kennis maken met het wetenschappelijk onderwijs.  De leerlingen die aan het eind van klas 4 minimaal een 8 gemiddeld staan, kunnen zich via ons aanmelden voor het Pre University College.  Zij moeten dan nog wel een strenge selectie doorlopen, maar mogen, als ze zijn toegelaten, elke maandagmiddag in klas 5 tijdens en na schooltijd naar de Universiteit Leiden om daar kennis te maken met de vele facetten van het wetenschappelijk onderwijs, ook worden ze daar gecoacht bij het maken van het profielwerkstuk.</a:t>
            </a:r>
          </a:p>
          <a:p>
            <a:r>
              <a:rPr lang="nl-NL"/>
              <a:t>In klas 6 gaat dit nog een half jaar verder, maar dan niet meer persé op de maandagmiddag. </a:t>
            </a:r>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4</a:t>
            </a:fld>
            <a:endParaRPr lang="nl-NL"/>
          </a:p>
        </p:txBody>
      </p:sp>
    </p:spTree>
    <p:extLst>
      <p:ext uri="{BB962C8B-B14F-4D97-AF65-F5344CB8AC3E}">
        <p14:creationId xmlns:p14="http://schemas.microsoft.com/office/powerpoint/2010/main" val="463238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De Universiteit Leiden </a:t>
            </a:r>
            <a:r>
              <a:rPr lang="en-US" err="1"/>
              <a:t>organiseert</a:t>
            </a:r>
            <a:r>
              <a:rPr lang="en-US"/>
              <a:t> </a:t>
            </a:r>
            <a:r>
              <a:rPr lang="en-US" err="1"/>
              <a:t>komend</a:t>
            </a:r>
            <a:r>
              <a:rPr lang="en-US"/>
              <a:t> </a:t>
            </a:r>
            <a:r>
              <a:rPr lang="en-US" err="1"/>
              <a:t>jaar</a:t>
            </a:r>
            <a:r>
              <a:rPr lang="en-US"/>
              <a:t> </a:t>
            </a:r>
            <a:r>
              <a:rPr lang="en-US" err="1"/>
              <a:t>weer</a:t>
            </a:r>
            <a:r>
              <a:rPr lang="en-US"/>
              <a:t> het </a:t>
            </a:r>
            <a:r>
              <a:rPr lang="en-US" err="1"/>
              <a:t>PreStudy</a:t>
            </a:r>
            <a:r>
              <a:rPr lang="en-US"/>
              <a:t> Program </a:t>
            </a:r>
            <a:r>
              <a:rPr lang="en-US" err="1"/>
              <a:t>voor</a:t>
            </a:r>
            <a:r>
              <a:rPr lang="en-US"/>
              <a:t> </a:t>
            </a:r>
            <a:r>
              <a:rPr lang="en-US" err="1"/>
              <a:t>eerste-generatie</a:t>
            </a:r>
            <a:r>
              <a:rPr lang="en-US"/>
              <a:t> </a:t>
            </a:r>
            <a:r>
              <a:rPr lang="en-US" err="1"/>
              <a:t>studenten</a:t>
            </a:r>
            <a:r>
              <a:rPr lang="en-US"/>
              <a:t>. Eerste-generatie student ben je </a:t>
            </a:r>
            <a:r>
              <a:rPr lang="en-US" err="1"/>
              <a:t>als</a:t>
            </a:r>
            <a:r>
              <a:rPr lang="en-US"/>
              <a:t> je </a:t>
            </a:r>
            <a:r>
              <a:rPr lang="en-US" err="1"/>
              <a:t>ouders</a:t>
            </a:r>
            <a:r>
              <a:rPr lang="en-US"/>
              <a:t> </a:t>
            </a:r>
            <a:r>
              <a:rPr lang="en-US" err="1"/>
              <a:t>zelf</a:t>
            </a:r>
            <a:r>
              <a:rPr lang="en-US"/>
              <a:t> </a:t>
            </a:r>
            <a:r>
              <a:rPr lang="en-US" err="1"/>
              <a:t>niet</a:t>
            </a:r>
            <a:r>
              <a:rPr lang="en-US"/>
              <a:t> </a:t>
            </a:r>
            <a:r>
              <a:rPr lang="en-US" err="1"/>
              <a:t>gestudeerd</a:t>
            </a:r>
            <a:r>
              <a:rPr lang="en-US"/>
              <a:t> </a:t>
            </a:r>
            <a:r>
              <a:rPr lang="en-US" err="1"/>
              <a:t>hebben</a:t>
            </a:r>
            <a:r>
              <a:rPr lang="en-US"/>
              <a:t>, of in </a:t>
            </a:r>
            <a:r>
              <a:rPr lang="en-US" err="1"/>
              <a:t>een</a:t>
            </a:r>
            <a:r>
              <a:rPr lang="en-US"/>
              <a:t> </a:t>
            </a:r>
            <a:r>
              <a:rPr lang="en-US" err="1"/>
              <a:t>andere</a:t>
            </a:r>
            <a:r>
              <a:rPr lang="en-US"/>
              <a:t> </a:t>
            </a:r>
            <a:r>
              <a:rPr lang="en-US" err="1"/>
              <a:t>cultuur</a:t>
            </a:r>
            <a:r>
              <a:rPr lang="en-US"/>
              <a:t> </a:t>
            </a:r>
            <a:r>
              <a:rPr lang="en-US" err="1"/>
              <a:t>opgeleid</a:t>
            </a:r>
            <a:r>
              <a:rPr lang="en-US"/>
              <a:t> </a:t>
            </a:r>
            <a:r>
              <a:rPr lang="en-US" err="1"/>
              <a:t>zijn</a:t>
            </a:r>
            <a:r>
              <a:rPr lang="en-US"/>
              <a:t>. Dit </a:t>
            </a:r>
            <a:r>
              <a:rPr lang="en-US" err="1"/>
              <a:t>programma</a:t>
            </a:r>
            <a:r>
              <a:rPr lang="en-US"/>
              <a:t> is </a:t>
            </a:r>
            <a:r>
              <a:rPr lang="en-US" err="1"/>
              <a:t>vergelijkbaar</a:t>
            </a:r>
            <a:r>
              <a:rPr lang="en-US"/>
              <a:t> met het </a:t>
            </a:r>
            <a:r>
              <a:rPr lang="en-US" err="1"/>
              <a:t>spitsklasprogramma</a:t>
            </a:r>
            <a:r>
              <a:rPr lang="en-US"/>
              <a:t> </a:t>
            </a:r>
            <a:r>
              <a:rPr lang="en-US" err="1"/>
              <a:t>dat</a:t>
            </a:r>
            <a:r>
              <a:rPr lang="en-US"/>
              <a:t> </a:t>
            </a:r>
            <a:r>
              <a:rPr lang="en-US" err="1"/>
              <a:t>wij</a:t>
            </a:r>
            <a:r>
              <a:rPr lang="en-US"/>
              <a:t> </a:t>
            </a:r>
            <a:r>
              <a:rPr lang="en-US" err="1"/>
              <a:t>hier</a:t>
            </a:r>
            <a:r>
              <a:rPr lang="en-US"/>
              <a:t> op school </a:t>
            </a:r>
            <a:r>
              <a:rPr lang="en-US" err="1"/>
              <a:t>organiseren</a:t>
            </a:r>
            <a:r>
              <a:rPr lang="en-US"/>
              <a:t> om de </a:t>
            </a:r>
            <a:r>
              <a:rPr lang="en-US" err="1"/>
              <a:t>overstap</a:t>
            </a:r>
            <a:r>
              <a:rPr lang="en-US"/>
              <a:t> </a:t>
            </a:r>
            <a:r>
              <a:rPr lang="en-US" err="1"/>
              <a:t>naar</a:t>
            </a:r>
            <a:r>
              <a:rPr lang="en-US"/>
              <a:t> het gymnasium </a:t>
            </a:r>
            <a:r>
              <a:rPr lang="en-US" err="1"/>
              <a:t>eenvoudiger</a:t>
            </a:r>
            <a:r>
              <a:rPr lang="en-US"/>
              <a:t> </a:t>
            </a:r>
            <a:r>
              <a:rPr lang="en-US" err="1"/>
              <a:t>te</a:t>
            </a:r>
            <a:r>
              <a:rPr lang="en-US"/>
              <a:t> </a:t>
            </a:r>
            <a:r>
              <a:rPr lang="en-US" err="1"/>
              <a:t>maken</a:t>
            </a:r>
            <a:r>
              <a:rPr lang="en-US"/>
              <a:t>. Het is </a:t>
            </a:r>
            <a:r>
              <a:rPr lang="en-US" err="1"/>
              <a:t>dus</a:t>
            </a:r>
            <a:r>
              <a:rPr lang="en-US"/>
              <a:t> de </a:t>
            </a:r>
            <a:r>
              <a:rPr lang="en-US" err="1"/>
              <a:t>bedoeling</a:t>
            </a:r>
            <a:r>
              <a:rPr lang="en-US"/>
              <a:t> de </a:t>
            </a:r>
            <a:r>
              <a:rPr lang="en-US" err="1"/>
              <a:t>universiteit</a:t>
            </a:r>
            <a:r>
              <a:rPr lang="en-US"/>
              <a:t> </a:t>
            </a:r>
            <a:r>
              <a:rPr lang="en-US" err="1"/>
              <a:t>beter</a:t>
            </a:r>
            <a:r>
              <a:rPr lang="en-US"/>
              <a:t> </a:t>
            </a:r>
            <a:r>
              <a:rPr lang="en-US" err="1"/>
              <a:t>te</a:t>
            </a:r>
            <a:r>
              <a:rPr lang="en-US"/>
              <a:t> </a:t>
            </a:r>
            <a:r>
              <a:rPr lang="en-US" err="1"/>
              <a:t>leren</a:t>
            </a:r>
            <a:r>
              <a:rPr lang="en-US"/>
              <a:t> </a:t>
            </a:r>
            <a:r>
              <a:rPr lang="en-US" err="1"/>
              <a:t>kennen</a:t>
            </a:r>
            <a:r>
              <a:rPr lang="en-US"/>
              <a:t> </a:t>
            </a:r>
            <a:r>
              <a:rPr lang="en-US" err="1"/>
              <a:t>en</a:t>
            </a:r>
            <a:r>
              <a:rPr lang="en-US"/>
              <a:t> </a:t>
            </a:r>
            <a:r>
              <a:rPr lang="en-US" err="1"/>
              <a:t>ook</a:t>
            </a:r>
            <a:r>
              <a:rPr lang="en-US"/>
              <a:t> </a:t>
            </a:r>
            <a:r>
              <a:rPr lang="en-US" err="1"/>
              <a:t>kennis</a:t>
            </a:r>
            <a:r>
              <a:rPr lang="en-US"/>
              <a:t> </a:t>
            </a:r>
            <a:r>
              <a:rPr lang="en-US" err="1"/>
              <a:t>te</a:t>
            </a:r>
            <a:r>
              <a:rPr lang="en-US"/>
              <a:t> </a:t>
            </a:r>
            <a:r>
              <a:rPr lang="en-US" err="1"/>
              <a:t>maken</a:t>
            </a:r>
            <a:r>
              <a:rPr lang="en-US"/>
              <a:t> met het </a:t>
            </a:r>
            <a:r>
              <a:rPr lang="en-US" err="1"/>
              <a:t>programma</a:t>
            </a:r>
            <a:r>
              <a:rPr lang="en-US"/>
              <a:t> </a:t>
            </a:r>
            <a:r>
              <a:rPr lang="en-US" err="1"/>
              <a:t>en</a:t>
            </a:r>
            <a:r>
              <a:rPr lang="en-US"/>
              <a:t> alle </a:t>
            </a:r>
            <a:r>
              <a:rPr lang="en-US" err="1"/>
              <a:t>gebruiken</a:t>
            </a:r>
            <a:r>
              <a:rPr lang="en-US"/>
              <a:t> </a:t>
            </a:r>
            <a:r>
              <a:rPr lang="en-US" err="1"/>
              <a:t>binnen</a:t>
            </a:r>
            <a:r>
              <a:rPr lang="en-US"/>
              <a:t> het </a:t>
            </a:r>
            <a:r>
              <a:rPr lang="en-US" err="1"/>
              <a:t>hoger</a:t>
            </a:r>
            <a:r>
              <a:rPr lang="en-US"/>
              <a:t> </a:t>
            </a:r>
            <a:r>
              <a:rPr lang="en-US" err="1"/>
              <a:t>onderwijs</a:t>
            </a:r>
            <a:r>
              <a:rPr lang="en-US"/>
              <a:t>. </a:t>
            </a:r>
            <a:endParaRPr lang="nl-NL"/>
          </a:p>
          <a:p>
            <a:endParaRPr lang="en-US">
              <a:cs typeface="Calibri"/>
            </a:endParaRPr>
          </a:p>
        </p:txBody>
      </p:sp>
      <p:sp>
        <p:nvSpPr>
          <p:cNvPr id="4" name="Tijdelijke aanduiding voor dianummer 3"/>
          <p:cNvSpPr>
            <a:spLocks noGrp="1"/>
          </p:cNvSpPr>
          <p:nvPr>
            <p:ph type="sldNum" sz="quarter" idx="5"/>
          </p:nvPr>
        </p:nvSpPr>
        <p:spPr/>
        <p:txBody>
          <a:bodyPr/>
          <a:lstStyle/>
          <a:p>
            <a:fld id="{01665278-9B67-4DD2-AE12-AF9570DDC4AA}" type="slidenum">
              <a:rPr lang="nl-NL" smtClean="0"/>
              <a:t>5</a:t>
            </a:fld>
            <a:endParaRPr lang="nl-NL"/>
          </a:p>
        </p:txBody>
      </p:sp>
    </p:spTree>
    <p:extLst>
      <p:ext uri="{BB962C8B-B14F-4D97-AF65-F5344CB8AC3E}">
        <p14:creationId xmlns:p14="http://schemas.microsoft.com/office/powerpoint/2010/main" val="51167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a:t>Voor leerlingen voor wie het Pre University te hoog gegrepen is, zijn er uiteraard ook mogelijkheden om kennis te maken met het wetenschappelijk onderwijs: zij kunnen zich in de loop van de 5</a:t>
            </a:r>
            <a:r>
              <a:rPr lang="nl-NL" baseline="30000"/>
              <a:t>e</a:t>
            </a:r>
            <a:r>
              <a:rPr lang="nl-NL" baseline="0"/>
              <a:t> klas aanmelden voor Pre-University Classes. Dit zijn series van ongeveer 6 colleges over één specifiek onderwerp op de Universiteit Leiden in diverse vakgebieden, van Russisch tot wiskunde en van Italiaans tot rechtsgeleerdheid. Deze colleges worden jaarlijks in de maanden januari tot april op locatie gehouden. Dit is een uitgelezen manier om te kijken of een bepaalde studie geschikt is. Voor dit programma is een gemiddelde 7 gewenst.</a:t>
            </a:r>
            <a:endParaRPr lang="nl-NL"/>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6</a:t>
            </a:fld>
            <a:endParaRPr lang="nl-NL"/>
          </a:p>
        </p:txBody>
      </p:sp>
    </p:spTree>
    <p:extLst>
      <p:ext uri="{BB962C8B-B14F-4D97-AF65-F5344CB8AC3E}">
        <p14:creationId xmlns:p14="http://schemas.microsoft.com/office/powerpoint/2010/main" val="183186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Is een leerling wat meer technisch aangelegd, dan is wellicht het Pre-University program van de TU Delft interessant. Dit is een thematische</a:t>
            </a:r>
            <a:r>
              <a:rPr lang="nl-NL" baseline="0"/>
              <a:t> kennismaking met vakgebieden: ten eerste is er in oktober een </a:t>
            </a:r>
            <a:r>
              <a:rPr lang="nl-NL" baseline="0" err="1"/>
              <a:t>Kickoff</a:t>
            </a:r>
            <a:r>
              <a:rPr lang="nl-NL" baseline="0"/>
              <a:t> event, daarna volgt een online course, die geldt als selectie, en als laatste fase zijn er in januari/februari colleges en werkgroepen op de TUD zelf. </a:t>
            </a:r>
            <a:endParaRPr lang="nl-NL"/>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7</a:t>
            </a:fld>
            <a:endParaRPr lang="nl-NL"/>
          </a:p>
        </p:txBody>
      </p:sp>
    </p:spTree>
    <p:extLst>
      <p:ext uri="{BB962C8B-B14F-4D97-AF65-F5344CB8AC3E}">
        <p14:creationId xmlns:p14="http://schemas.microsoft.com/office/powerpoint/2010/main" val="541554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Tot zover de programma’s voor klas 5 en 6. Uiteraard kunnen leerlingen in klas 4 zich ook al gaan oriënteren op een studie. </a:t>
            </a:r>
          </a:p>
          <a:p>
            <a:r>
              <a:rPr lang="nl-NL"/>
              <a:t>Als eerste hebben we de Leidse Voorlichtingsavonden. In principe zijn deze dit jaar weer gewoon fysiek, op het Bonaventuracollege (</a:t>
            </a:r>
            <a:r>
              <a:rPr lang="nl-NL" err="1"/>
              <a:t>Mariënpoelstraat</a:t>
            </a:r>
            <a:r>
              <a:rPr lang="nl-NL"/>
              <a:t> 6) en Beroepscollege </a:t>
            </a:r>
            <a:r>
              <a:rPr lang="nl-NL" err="1"/>
              <a:t>Leystede</a:t>
            </a:r>
            <a:r>
              <a:rPr lang="nl-NL"/>
              <a:t>  (Van </a:t>
            </a:r>
            <a:r>
              <a:rPr lang="nl-NL" err="1"/>
              <a:t>Swietenstraat</a:t>
            </a:r>
            <a:r>
              <a:rPr lang="nl-NL"/>
              <a:t> 2). Meer informatie daarover volgt zo snel mogelijk via de </a:t>
            </a:r>
            <a:r>
              <a:rPr lang="nl-NL" err="1"/>
              <a:t>mentorles</a:t>
            </a:r>
            <a:r>
              <a:rPr lang="nl-NL"/>
              <a:t>.</a:t>
            </a:r>
            <a:endParaRPr lang="nl-NL">
              <a:cs typeface="Calibri"/>
            </a:endParaRPr>
          </a:p>
          <a:p>
            <a:endParaRPr lang="nl-NL"/>
          </a:p>
          <a:p>
            <a:r>
              <a:rPr lang="nl-NL" baseline="0"/>
              <a:t>Hier op school organiseren wij op 18 februari het zogenaamde Keuzefestival, dit is verplicht voor alle leerlingen van klas 4 en 5, het wordt gehouden op een vrijdagmiddag en zal onder lestijd vallen. Voor deze middag nodigen wij oud-leerlingen uit te vertellen over hun studie, eventueel over hun tussenjaar, oftewel over hun leven na het behalen van het Gymnasiumdiploma. Altijd heel interessant</a:t>
            </a:r>
            <a:r>
              <a:rPr lang="nl-NL"/>
              <a:t> </a:t>
            </a:r>
            <a:r>
              <a:rPr lang="nl-NL" baseline="0"/>
              <a:t> voor onze leerlingen, want de voorlichters hebben hier op school gezeten en hadden een paar jaar geleden dezelfde vragen over studie en beroep, en vertellen nu vol passie over hoe ze die met vallen en opstaan hebben beantwoord.</a:t>
            </a:r>
            <a:endParaRPr lang="nl-NL">
              <a:cs typeface="Calibri"/>
            </a:endParaRPr>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8</a:t>
            </a:fld>
            <a:endParaRPr lang="nl-NL"/>
          </a:p>
        </p:txBody>
      </p:sp>
    </p:spTree>
    <p:extLst>
      <p:ext uri="{BB962C8B-B14F-4D97-AF65-F5344CB8AC3E}">
        <p14:creationId xmlns:p14="http://schemas.microsoft.com/office/powerpoint/2010/main" val="95813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Als decanen, begeleiden wij natuurlijk ook het studiekeuzeproces van onze leerlingen.</a:t>
            </a:r>
          </a:p>
          <a:p>
            <a:r>
              <a:rPr lang="nl-NL"/>
              <a:t>Dit traject</a:t>
            </a:r>
            <a:r>
              <a:rPr lang="nl-NL" baseline="0"/>
              <a:t> start in de loop van dit jaar in klas 4 met informatie van de decanen + begeleiding door de mentoren.  Zo raden we leerlingen aan om goed te oriënteren: wat is er eigenlijk allemaal mogelijk?  Waar ben ik in geïnteresseerd? Wat past bij mij, en wat juist niet?</a:t>
            </a:r>
          </a:p>
          <a:p>
            <a:r>
              <a:rPr lang="nl-NL" baseline="0"/>
              <a:t>Leerlingen kunnen bijvoorbeeld online </a:t>
            </a:r>
            <a:r>
              <a:rPr lang="nl-NL" baseline="0" err="1"/>
              <a:t>proefstuderen</a:t>
            </a:r>
            <a:r>
              <a:rPr lang="nl-NL" baseline="0"/>
              <a:t>.  Verder mogen ze elk jaar 2 snipperdagen opnemen om naar opleidingen toe te gaan .</a:t>
            </a:r>
          </a:p>
          <a:p>
            <a:r>
              <a:rPr lang="nl-NL" baseline="0"/>
              <a:t>In klas 4 betekent dit dan meestal open dagen bezoeken. Hiervoor dient bij ons een verlofbriefje te worden afgehaald, dit moet uiterlijk twee werkdagen voor het bezoek door u ondertekend zijn en bij ons ingeleverd zijn. We hopen dat veel vervolgopleidingen dit jaar weer fysiek kunnen worden bezocht.</a:t>
            </a:r>
          </a:p>
          <a:p>
            <a:r>
              <a:rPr lang="nl-NL" baseline="0"/>
              <a:t> </a:t>
            </a:r>
            <a:endParaRPr lang="nl-NL"/>
          </a:p>
        </p:txBody>
      </p:sp>
      <p:sp>
        <p:nvSpPr>
          <p:cNvPr id="4" name="Tijdelijke aanduiding voor dianummer 3"/>
          <p:cNvSpPr>
            <a:spLocks noGrp="1"/>
          </p:cNvSpPr>
          <p:nvPr>
            <p:ph type="sldNum" sz="quarter" idx="10"/>
          </p:nvPr>
        </p:nvSpPr>
        <p:spPr/>
        <p:txBody>
          <a:bodyPr/>
          <a:lstStyle/>
          <a:p>
            <a:fld id="{01665278-9B67-4DD2-AE12-AF9570DDC4AA}" type="slidenum">
              <a:rPr lang="nl-NL" smtClean="0"/>
              <a:t>9</a:t>
            </a:fld>
            <a:endParaRPr lang="nl-NL"/>
          </a:p>
        </p:txBody>
      </p:sp>
    </p:spTree>
    <p:extLst>
      <p:ext uri="{BB962C8B-B14F-4D97-AF65-F5344CB8AC3E}">
        <p14:creationId xmlns:p14="http://schemas.microsoft.com/office/powerpoint/2010/main" val="2271715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1281109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7763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093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07375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9020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9859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44313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94645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38817" y="457200"/>
            <a:ext cx="10363200" cy="1143000"/>
          </a:xfrm>
        </p:spPr>
        <p:txBody>
          <a:bodyPr/>
          <a:lstStyle/>
          <a:p>
            <a:r>
              <a:rPr lang="nl-NL"/>
              <a:t>Klik om de stijl te bewerken</a:t>
            </a:r>
            <a:endParaRPr lang="en-US"/>
          </a:p>
        </p:txBody>
      </p:sp>
      <p:sp>
        <p:nvSpPr>
          <p:cNvPr id="3" name="Tijdelijke aanduiding voor tekst 2"/>
          <p:cNvSpPr>
            <a:spLocks noGrp="1"/>
          </p:cNvSpPr>
          <p:nvPr>
            <p:ph type="body" sz="half" idx="1"/>
          </p:nvPr>
        </p:nvSpPr>
        <p:spPr>
          <a:xfrm>
            <a:off x="914400" y="1981200"/>
            <a:ext cx="50800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6197600" y="1981200"/>
            <a:ext cx="50800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Rectangle 1045"/>
          <p:cNvSpPr>
            <a:spLocks noGrp="1" noChangeArrowheads="1"/>
          </p:cNvSpPr>
          <p:nvPr>
            <p:ph type="dt" sz="half" idx="10"/>
          </p:nvPr>
        </p:nvSpPr>
        <p:spPr>
          <a:ln/>
        </p:spPr>
        <p:txBody>
          <a:bodyPr/>
          <a:lstStyle>
            <a:lvl1pPr>
              <a:defRPr/>
            </a:lvl1pPr>
          </a:lstStyle>
          <a:p>
            <a:pPr>
              <a:defRPr/>
            </a:pPr>
            <a:endParaRPr lang="nl-NL"/>
          </a:p>
        </p:txBody>
      </p:sp>
      <p:sp>
        <p:nvSpPr>
          <p:cNvPr id="6" name="Rectangle 1046"/>
          <p:cNvSpPr>
            <a:spLocks noGrp="1" noChangeArrowheads="1"/>
          </p:cNvSpPr>
          <p:nvPr>
            <p:ph type="ftr" sz="quarter" idx="11"/>
          </p:nvPr>
        </p:nvSpPr>
        <p:spPr>
          <a:ln/>
        </p:spPr>
        <p:txBody>
          <a:bodyPr/>
          <a:lstStyle>
            <a:lvl1pPr>
              <a:defRPr/>
            </a:lvl1pPr>
          </a:lstStyle>
          <a:p>
            <a:pPr>
              <a:defRPr/>
            </a:pPr>
            <a:endParaRPr lang="nl-NL"/>
          </a:p>
        </p:txBody>
      </p:sp>
      <p:sp>
        <p:nvSpPr>
          <p:cNvPr id="7" name="Rectangle 1047"/>
          <p:cNvSpPr>
            <a:spLocks noGrp="1" noChangeArrowheads="1"/>
          </p:cNvSpPr>
          <p:nvPr>
            <p:ph type="sldNum" sz="quarter" idx="12"/>
          </p:nvPr>
        </p:nvSpPr>
        <p:spPr>
          <a:ln/>
        </p:spPr>
        <p:txBody>
          <a:bodyPr/>
          <a:lstStyle>
            <a:lvl1pPr>
              <a:defRPr/>
            </a:lvl1pPr>
          </a:lstStyle>
          <a:p>
            <a:pPr>
              <a:defRPr/>
            </a:pPr>
            <a:fld id="{9AC9F8BE-0680-4849-9A5C-3769AF315A78}" type="slidenum">
              <a:rPr lang="nl-NL" altLang="nl-NL"/>
              <a:pPr>
                <a:defRPr/>
              </a:pPr>
              <a:t>‹#›</a:t>
            </a:fld>
            <a:endParaRPr lang="nl-NL" altLang="nl-NL"/>
          </a:p>
        </p:txBody>
      </p:sp>
    </p:spTree>
    <p:extLst>
      <p:ext uri="{BB962C8B-B14F-4D97-AF65-F5344CB8AC3E}">
        <p14:creationId xmlns:p14="http://schemas.microsoft.com/office/powerpoint/2010/main" val="52126500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6098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126886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5068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5019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6510336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491819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6135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a:p>
        </p:txBody>
      </p:sp>
    </p:spTree>
    <p:extLst>
      <p:ext uri="{BB962C8B-B14F-4D97-AF65-F5344CB8AC3E}">
        <p14:creationId xmlns:p14="http://schemas.microsoft.com/office/powerpoint/2010/main" val="400332843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23209745"/>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 id="2147484064" r:id="rId14"/>
    <p:sldLayoutId id="2147484065" r:id="rId15"/>
    <p:sldLayoutId id="2147484066" r:id="rId16"/>
    <p:sldLayoutId id="2147484067" r:id="rId17"/>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mailto:r.vanleeuwen@gymnasiumleiden.nl" TargetMode="External"/><Relationship Id="rId7"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m.monster@gymnasiumleiden.nl" TargetMode="External"/><Relationship Id="rId5" Type="http://schemas.openxmlformats.org/officeDocument/2006/relationships/hyperlink" Target="mailto:t.schneider@gymnasiumleiden.nl" TargetMode="External"/><Relationship Id="rId4" Type="http://schemas.openxmlformats.org/officeDocument/2006/relationships/hyperlink" Target="mailto:e.vanderknaap@gymnasiumleiden.n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297298" y="3969572"/>
            <a:ext cx="9100777" cy="1070561"/>
          </a:xfrm>
        </p:spPr>
        <p:txBody>
          <a:bodyPr>
            <a:noAutofit/>
          </a:bodyPr>
          <a:lstStyle/>
          <a:p>
            <a:pPr algn="ctr"/>
            <a:r>
              <a:rPr lang="nl-NL" sz="6000"/>
              <a:t>Het decanaat</a:t>
            </a:r>
          </a:p>
        </p:txBody>
      </p:sp>
      <p:sp>
        <p:nvSpPr>
          <p:cNvPr id="3" name="Ondertitel 2"/>
          <p:cNvSpPr>
            <a:spLocks noGrp="1"/>
          </p:cNvSpPr>
          <p:nvPr>
            <p:ph type="subTitle" idx="1"/>
          </p:nvPr>
        </p:nvSpPr>
        <p:spPr>
          <a:xfrm>
            <a:off x="4490228" y="5040135"/>
            <a:ext cx="2714919" cy="463924"/>
          </a:xfrm>
        </p:spPr>
        <p:txBody>
          <a:bodyPr>
            <a:normAutofit/>
          </a:bodyPr>
          <a:lstStyle/>
          <a:p>
            <a:pPr algn="ctr"/>
            <a:r>
              <a:rPr lang="nl-NL"/>
              <a:t>in de bovenbouw</a:t>
            </a:r>
          </a:p>
        </p:txBody>
      </p:sp>
      <p:sp>
        <p:nvSpPr>
          <p:cNvPr id="12" name="Tekstvak 11">
            <a:extLst>
              <a:ext uri="{FF2B5EF4-FFF2-40B4-BE49-F238E27FC236}">
                <a16:creationId xmlns:a16="http://schemas.microsoft.com/office/drawing/2014/main" id="{DB15D081-7818-4104-8F3A-2DA3F233D8F2}"/>
              </a:ext>
            </a:extLst>
          </p:cNvPr>
          <p:cNvSpPr txBox="1"/>
          <p:nvPr/>
        </p:nvSpPr>
        <p:spPr>
          <a:xfrm>
            <a:off x="2765450" y="1412358"/>
            <a:ext cx="1311294" cy="369332"/>
          </a:xfrm>
          <a:prstGeom prst="rect">
            <a:avLst/>
          </a:prstGeom>
          <a:noFill/>
        </p:spPr>
        <p:txBody>
          <a:bodyPr wrap="square" rtlCol="0">
            <a:spAutoFit/>
          </a:bodyPr>
          <a:lstStyle/>
          <a:p>
            <a:pPr algn="ctr"/>
            <a:r>
              <a:rPr lang="nl-NL"/>
              <a:t>Socrates</a:t>
            </a:r>
          </a:p>
        </p:txBody>
      </p:sp>
      <p:sp>
        <p:nvSpPr>
          <p:cNvPr id="13" name="Tekstvak 12">
            <a:extLst>
              <a:ext uri="{FF2B5EF4-FFF2-40B4-BE49-F238E27FC236}">
                <a16:creationId xmlns:a16="http://schemas.microsoft.com/office/drawing/2014/main" id="{47C08ED9-17D2-4A6E-85E7-19493F3408D9}"/>
              </a:ext>
            </a:extLst>
          </p:cNvPr>
          <p:cNvSpPr txBox="1"/>
          <p:nvPr/>
        </p:nvSpPr>
        <p:spPr>
          <a:xfrm>
            <a:off x="7619610" y="1412358"/>
            <a:ext cx="1131217" cy="369332"/>
          </a:xfrm>
          <a:prstGeom prst="rect">
            <a:avLst/>
          </a:prstGeom>
          <a:noFill/>
        </p:spPr>
        <p:txBody>
          <a:bodyPr wrap="square" rtlCol="0">
            <a:spAutoFit/>
          </a:bodyPr>
          <a:lstStyle/>
          <a:p>
            <a:pPr algn="ctr"/>
            <a:r>
              <a:rPr lang="nl-NL"/>
              <a:t>Athena</a:t>
            </a:r>
          </a:p>
        </p:txBody>
      </p:sp>
      <p:sp>
        <p:nvSpPr>
          <p:cNvPr id="4" name="Tekstvak 3">
            <a:extLst>
              <a:ext uri="{FF2B5EF4-FFF2-40B4-BE49-F238E27FC236}">
                <a16:creationId xmlns:a16="http://schemas.microsoft.com/office/drawing/2014/main" id="{7F1037C0-3D24-3064-C1FE-1C64D744E121}"/>
              </a:ext>
            </a:extLst>
          </p:cNvPr>
          <p:cNvSpPr txBox="1"/>
          <p:nvPr/>
        </p:nvSpPr>
        <p:spPr>
          <a:xfrm>
            <a:off x="2176444" y="2182784"/>
            <a:ext cx="2489306" cy="830997"/>
          </a:xfrm>
          <a:prstGeom prst="rect">
            <a:avLst/>
          </a:prstGeom>
          <a:noFill/>
        </p:spPr>
        <p:txBody>
          <a:bodyPr wrap="square" lIns="91440" tIns="45720" rIns="91440" bIns="45720" rtlCol="0" anchor="t">
            <a:spAutoFit/>
          </a:bodyPr>
          <a:lstStyle/>
          <a:p>
            <a:pPr algn="ctr"/>
            <a:r>
              <a:rPr lang="nl-NL" sz="2400" dirty="0" err="1"/>
              <a:t>Tembi</a:t>
            </a:r>
            <a:r>
              <a:rPr lang="nl-NL" sz="2400" dirty="0"/>
              <a:t> Schneider</a:t>
            </a:r>
          </a:p>
          <a:p>
            <a:pPr algn="ctr"/>
            <a:r>
              <a:rPr lang="nl-NL" sz="2400" dirty="0"/>
              <a:t>Marilyn Monster</a:t>
            </a:r>
          </a:p>
        </p:txBody>
      </p:sp>
      <p:sp>
        <p:nvSpPr>
          <p:cNvPr id="10" name="Tekstvak 9">
            <a:extLst>
              <a:ext uri="{FF2B5EF4-FFF2-40B4-BE49-F238E27FC236}">
                <a16:creationId xmlns:a16="http://schemas.microsoft.com/office/drawing/2014/main" id="{A35CDF3C-6B50-FE37-25D5-65F067F1267B}"/>
              </a:ext>
            </a:extLst>
          </p:cNvPr>
          <p:cNvSpPr txBox="1"/>
          <p:nvPr/>
        </p:nvSpPr>
        <p:spPr>
          <a:xfrm>
            <a:off x="6583270" y="2182783"/>
            <a:ext cx="3203896" cy="830997"/>
          </a:xfrm>
          <a:prstGeom prst="rect">
            <a:avLst/>
          </a:prstGeom>
          <a:noFill/>
        </p:spPr>
        <p:txBody>
          <a:bodyPr wrap="square" rtlCol="0">
            <a:spAutoFit/>
          </a:bodyPr>
          <a:lstStyle/>
          <a:p>
            <a:pPr algn="ctr"/>
            <a:r>
              <a:rPr lang="nl-NL" sz="2400"/>
              <a:t>Rick van Leeuwen</a:t>
            </a:r>
          </a:p>
          <a:p>
            <a:pPr algn="ctr"/>
            <a:r>
              <a:rPr lang="nl-NL" sz="2400"/>
              <a:t>Emilie van der Knaap</a:t>
            </a:r>
          </a:p>
        </p:txBody>
      </p:sp>
    </p:spTree>
    <p:extLst>
      <p:ext uri="{BB962C8B-B14F-4D97-AF65-F5344CB8AC3E}">
        <p14:creationId xmlns:p14="http://schemas.microsoft.com/office/powerpoint/2010/main" val="305222766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Klas 5: verdiepen</a:t>
            </a:r>
          </a:p>
        </p:txBody>
      </p:sp>
      <p:pic>
        <p:nvPicPr>
          <p:cNvPr id="9" name="Tijdelijke aanduiding voor inhoud 8"/>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26777" y="2621062"/>
            <a:ext cx="2439785" cy="2439785"/>
          </a:xfrm>
        </p:spPr>
      </p:pic>
      <p:sp>
        <p:nvSpPr>
          <p:cNvPr id="3" name="Tekstvak 2"/>
          <p:cNvSpPr txBox="1"/>
          <p:nvPr/>
        </p:nvSpPr>
        <p:spPr>
          <a:xfrm rot="20342782">
            <a:off x="1015883" y="2327629"/>
            <a:ext cx="5208264" cy="1077218"/>
          </a:xfrm>
          <a:prstGeom prst="rect">
            <a:avLst/>
          </a:prstGeom>
          <a:noFill/>
        </p:spPr>
        <p:txBody>
          <a:bodyPr wrap="square" rtlCol="0">
            <a:spAutoFit/>
          </a:bodyPr>
          <a:lstStyle/>
          <a:p>
            <a:pPr algn="ctr"/>
            <a:r>
              <a:rPr lang="nl-NL" sz="3200">
                <a:solidFill>
                  <a:srgbClr val="FF0000"/>
                </a:solidFill>
                <a:latin typeface="Arial Rounded MT Bold" panose="020F0704030504030204" pitchFamily="34" charset="0"/>
              </a:rPr>
              <a:t>Eindcijfers klas 5 belangrijk voor selectie</a:t>
            </a:r>
          </a:p>
        </p:txBody>
      </p:sp>
      <p:sp>
        <p:nvSpPr>
          <p:cNvPr id="4" name="Tekstvak 3"/>
          <p:cNvSpPr txBox="1"/>
          <p:nvPr/>
        </p:nvSpPr>
        <p:spPr>
          <a:xfrm>
            <a:off x="1963338" y="4687285"/>
            <a:ext cx="4672114" cy="1077218"/>
          </a:xfrm>
          <a:prstGeom prst="rect">
            <a:avLst/>
          </a:prstGeom>
          <a:noFill/>
        </p:spPr>
        <p:txBody>
          <a:bodyPr wrap="square" rtlCol="0">
            <a:spAutoFit/>
          </a:bodyPr>
          <a:lstStyle/>
          <a:p>
            <a:pPr marL="457200" indent="-457200">
              <a:buFont typeface="Wingdings" panose="05000000000000000000" pitchFamily="2" charset="2"/>
              <a:buChar char="Ø"/>
            </a:pPr>
            <a:r>
              <a:rPr lang="nl-NL" sz="3200" err="1"/>
              <a:t>Proefstuderen</a:t>
            </a:r>
            <a:endParaRPr lang="nl-NL" sz="3200"/>
          </a:p>
          <a:p>
            <a:pPr marL="457200" indent="-457200">
              <a:buFont typeface="Wingdings" panose="05000000000000000000" pitchFamily="2" charset="2"/>
              <a:buChar char="Ø"/>
            </a:pPr>
            <a:r>
              <a:rPr lang="nl-NL" sz="3200"/>
              <a:t>Meeloopdagen</a:t>
            </a:r>
          </a:p>
        </p:txBody>
      </p:sp>
    </p:spTree>
    <p:extLst>
      <p:ext uri="{BB962C8B-B14F-4D97-AF65-F5344CB8AC3E}">
        <p14:creationId xmlns:p14="http://schemas.microsoft.com/office/powerpoint/2010/main" val="135485279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Klas 6: knoop doorhakken</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7269" y="3148806"/>
            <a:ext cx="2857500" cy="1905000"/>
          </a:xfrm>
        </p:spPr>
      </p:pic>
      <p:sp>
        <p:nvSpPr>
          <p:cNvPr id="3" name="Tekstvak 2"/>
          <p:cNvSpPr txBox="1"/>
          <p:nvPr/>
        </p:nvSpPr>
        <p:spPr>
          <a:xfrm>
            <a:off x="677334" y="1957073"/>
            <a:ext cx="8354291" cy="584775"/>
          </a:xfrm>
          <a:prstGeom prst="rect">
            <a:avLst/>
          </a:prstGeom>
          <a:noFill/>
        </p:spPr>
        <p:txBody>
          <a:bodyPr wrap="square" rtlCol="0">
            <a:spAutoFit/>
          </a:bodyPr>
          <a:lstStyle/>
          <a:p>
            <a:r>
              <a:rPr lang="nl-NL" sz="3200"/>
              <a:t>Wát je kiest is minder belangrijk dan dát je kiest!</a:t>
            </a:r>
          </a:p>
        </p:txBody>
      </p:sp>
      <p:sp>
        <p:nvSpPr>
          <p:cNvPr id="5" name="Tekstvak 4"/>
          <p:cNvSpPr txBox="1"/>
          <p:nvPr/>
        </p:nvSpPr>
        <p:spPr>
          <a:xfrm>
            <a:off x="3934742" y="5356288"/>
            <a:ext cx="2081852" cy="1077218"/>
          </a:xfrm>
          <a:prstGeom prst="rect">
            <a:avLst/>
          </a:prstGeom>
          <a:noFill/>
        </p:spPr>
        <p:txBody>
          <a:bodyPr wrap="none" rtlCol="0">
            <a:spAutoFit/>
          </a:bodyPr>
          <a:lstStyle/>
          <a:p>
            <a:pPr marL="285750" indent="-285750">
              <a:buFont typeface="Wingdings" panose="05000000000000000000" pitchFamily="2" charset="2"/>
              <a:buChar char="Ø"/>
            </a:pPr>
            <a:r>
              <a:rPr lang="nl-NL" sz="3200"/>
              <a:t>Selectie</a:t>
            </a:r>
          </a:p>
          <a:p>
            <a:pPr marL="285750" indent="-285750">
              <a:buFont typeface="Wingdings" panose="05000000000000000000" pitchFamily="2" charset="2"/>
              <a:buChar char="Ø"/>
            </a:pPr>
            <a:r>
              <a:rPr lang="nl-NL" sz="3200"/>
              <a:t>Matching</a:t>
            </a:r>
          </a:p>
        </p:txBody>
      </p:sp>
    </p:spTree>
    <p:extLst>
      <p:ext uri="{BB962C8B-B14F-4D97-AF65-F5344CB8AC3E}">
        <p14:creationId xmlns:p14="http://schemas.microsoft.com/office/powerpoint/2010/main" val="411130034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5303" name="Group 55302">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5304" name="Straight Connector 55303">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55305" name="Straight Connector 55304">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55306"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07"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08" name="Isosceles Triangle 55307">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09"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10"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11"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12" name="Isosceles Triangle 55311">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13" name="Isosceles Triangle 55312">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5315" name="Rectangle 55314">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5317" name="Rectangle 55316">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319" name="Straight Connector 55318">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5321" name="Straight Connector 55320">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532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2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27" name="Isosceles Triangle 55326">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2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31" name="Isosceles Triangle 55330">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333" name="Freeform: Shape 55332">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298" name="Rectangle 2"/>
          <p:cNvSpPr>
            <a:spLocks noGrp="1" noChangeArrowheads="1"/>
          </p:cNvSpPr>
          <p:nvPr>
            <p:ph type="title"/>
          </p:nvPr>
        </p:nvSpPr>
        <p:spPr>
          <a:xfrm>
            <a:off x="7159417" y="139849"/>
            <a:ext cx="5007099" cy="1452895"/>
          </a:xfrm>
        </p:spPr>
        <p:txBody>
          <a:bodyPr vert="horz" lIns="91440" tIns="45720" rIns="91440" bIns="45720" rtlCol="0" anchor="ctr">
            <a:noAutofit/>
          </a:bodyPr>
          <a:lstStyle/>
          <a:p>
            <a:pPr>
              <a:defRPr/>
            </a:pPr>
            <a:br>
              <a:rPr lang="en-US" sz="3200" b="1">
                <a:solidFill>
                  <a:srgbClr val="FFFFFF"/>
                </a:solidFill>
                <a:effectLst>
                  <a:outerShdw blurRad="38100" dist="38100" dir="2700000" algn="tl">
                    <a:srgbClr val="C0C0C0"/>
                  </a:outerShdw>
                </a:effectLst>
              </a:rPr>
            </a:br>
            <a:r>
              <a:rPr lang="en-US" sz="3200">
                <a:solidFill>
                  <a:srgbClr val="FFFFFF"/>
                </a:solidFill>
              </a:rPr>
              <a:t>Wat </a:t>
            </a:r>
            <a:r>
              <a:rPr lang="en-US" sz="3200" err="1">
                <a:solidFill>
                  <a:srgbClr val="FFFFFF"/>
                </a:solidFill>
              </a:rPr>
              <a:t>kan</a:t>
            </a:r>
            <a:r>
              <a:rPr lang="en-US" sz="3200">
                <a:solidFill>
                  <a:srgbClr val="FFFFFF"/>
                </a:solidFill>
              </a:rPr>
              <a:t> </a:t>
            </a:r>
            <a:r>
              <a:rPr lang="en-US" sz="3200" err="1">
                <a:solidFill>
                  <a:srgbClr val="FFFFFF"/>
                </a:solidFill>
              </a:rPr>
              <a:t>ik</a:t>
            </a:r>
            <a:r>
              <a:rPr lang="en-US" sz="3200">
                <a:solidFill>
                  <a:srgbClr val="FFFFFF"/>
                </a:solidFill>
              </a:rPr>
              <a:t> </a:t>
            </a:r>
            <a:r>
              <a:rPr lang="en-US" sz="3200" err="1">
                <a:solidFill>
                  <a:srgbClr val="FFFFFF"/>
                </a:solidFill>
              </a:rPr>
              <a:t>als</a:t>
            </a:r>
            <a:r>
              <a:rPr lang="en-US" sz="3200">
                <a:solidFill>
                  <a:srgbClr val="FFFFFF"/>
                </a:solidFill>
              </a:rPr>
              <a:t> </a:t>
            </a:r>
            <a:r>
              <a:rPr lang="en-US" sz="3200" err="1">
                <a:solidFill>
                  <a:srgbClr val="FFFFFF"/>
                </a:solidFill>
              </a:rPr>
              <a:t>ouder</a:t>
            </a:r>
            <a:r>
              <a:rPr lang="en-US" sz="3200">
                <a:solidFill>
                  <a:srgbClr val="FFFFFF"/>
                </a:solidFill>
              </a:rPr>
              <a:t> </a:t>
            </a:r>
            <a:r>
              <a:rPr lang="en-US" sz="3200" err="1">
                <a:solidFill>
                  <a:srgbClr val="FFFFFF"/>
                </a:solidFill>
              </a:rPr>
              <a:t>doen</a:t>
            </a:r>
            <a:r>
              <a:rPr lang="en-US" sz="3200">
                <a:solidFill>
                  <a:srgbClr val="FFFFFF"/>
                </a:solidFill>
              </a:rPr>
              <a:t>?</a:t>
            </a:r>
          </a:p>
        </p:txBody>
      </p:sp>
      <p:pic>
        <p:nvPicPr>
          <p:cNvPr id="1741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7251" y="2012094"/>
            <a:ext cx="3856774" cy="292271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body" sz="half" idx="1"/>
          </p:nvPr>
        </p:nvSpPr>
        <p:spPr>
          <a:xfrm>
            <a:off x="7159417" y="1890225"/>
            <a:ext cx="5007099" cy="4849441"/>
          </a:xfrm>
        </p:spPr>
        <p:txBody>
          <a:bodyPr vert="horz" lIns="91440" tIns="45720" rIns="91440" bIns="45720" rtlCol="0" anchor="t">
            <a:noAutofit/>
          </a:bodyPr>
          <a:lstStyle/>
          <a:p>
            <a:pPr>
              <a:lnSpc>
                <a:spcPct val="90000"/>
              </a:lnSpc>
              <a:buClr>
                <a:schemeClr val="bg1"/>
              </a:buClr>
              <a:defRPr/>
            </a:pPr>
            <a:r>
              <a:rPr lang="en-US" sz="2400" err="1">
                <a:solidFill>
                  <a:srgbClr val="FFFFFF"/>
                </a:solidFill>
              </a:rPr>
              <a:t>Bezoek</a:t>
            </a:r>
            <a:r>
              <a:rPr lang="en-US" sz="2400">
                <a:solidFill>
                  <a:srgbClr val="FFFFFF"/>
                </a:solidFill>
              </a:rPr>
              <a:t> </a:t>
            </a:r>
            <a:r>
              <a:rPr lang="en-US" sz="2400" err="1">
                <a:solidFill>
                  <a:srgbClr val="FFFFFF"/>
                </a:solidFill>
              </a:rPr>
              <a:t>samen</a:t>
            </a:r>
            <a:r>
              <a:rPr lang="en-US" sz="2400">
                <a:solidFill>
                  <a:srgbClr val="FFFFFF"/>
                </a:solidFill>
              </a:rPr>
              <a:t> </a:t>
            </a:r>
            <a:r>
              <a:rPr lang="en-US" sz="2400" err="1">
                <a:solidFill>
                  <a:srgbClr val="FFFFFF"/>
                </a:solidFill>
              </a:rPr>
              <a:t>bachelorvoorlichtingsdagen</a:t>
            </a:r>
            <a:r>
              <a:rPr lang="en-US" sz="2400">
                <a:solidFill>
                  <a:srgbClr val="FFFFFF"/>
                </a:solidFill>
              </a:rPr>
              <a:t> </a:t>
            </a:r>
          </a:p>
          <a:p>
            <a:pPr>
              <a:lnSpc>
                <a:spcPct val="90000"/>
              </a:lnSpc>
              <a:buClr>
                <a:schemeClr val="bg1"/>
              </a:buClr>
              <a:defRPr/>
            </a:pPr>
            <a:r>
              <a:rPr lang="en-US" sz="2400" err="1">
                <a:solidFill>
                  <a:srgbClr val="FFFFFF"/>
                </a:solidFill>
              </a:rPr>
              <a:t>Bezoek</a:t>
            </a:r>
            <a:r>
              <a:rPr lang="en-US" sz="2400">
                <a:solidFill>
                  <a:srgbClr val="FFFFFF"/>
                </a:solidFill>
              </a:rPr>
              <a:t> de </a:t>
            </a:r>
            <a:r>
              <a:rPr lang="en-US" sz="2400" err="1">
                <a:solidFill>
                  <a:srgbClr val="FFFFFF"/>
                </a:solidFill>
              </a:rPr>
              <a:t>Leidse</a:t>
            </a:r>
            <a:r>
              <a:rPr lang="en-US" sz="2400">
                <a:solidFill>
                  <a:srgbClr val="FFFFFF"/>
                </a:solidFill>
              </a:rPr>
              <a:t> </a:t>
            </a:r>
            <a:r>
              <a:rPr lang="en-US" sz="2400" err="1">
                <a:solidFill>
                  <a:srgbClr val="FFFFFF"/>
                </a:solidFill>
              </a:rPr>
              <a:t>voorlichtingsavonden</a:t>
            </a:r>
            <a:r>
              <a:rPr lang="en-US" sz="2400">
                <a:solidFill>
                  <a:srgbClr val="FFFFFF"/>
                </a:solidFill>
              </a:rPr>
              <a:t> </a:t>
            </a:r>
            <a:endParaRPr lang="en-US" sz="2200">
              <a:solidFill>
                <a:srgbClr val="FFFFFF"/>
              </a:solidFill>
            </a:endParaRPr>
          </a:p>
          <a:p>
            <a:pPr>
              <a:lnSpc>
                <a:spcPct val="90000"/>
              </a:lnSpc>
              <a:buClr>
                <a:schemeClr val="bg1"/>
              </a:buClr>
              <a:defRPr/>
            </a:pPr>
            <a:r>
              <a:rPr lang="en-US" sz="2400" err="1">
                <a:solidFill>
                  <a:srgbClr val="FFFFFF"/>
                </a:solidFill>
              </a:rPr>
              <a:t>Praat</a:t>
            </a:r>
            <a:r>
              <a:rPr lang="en-US" sz="2400">
                <a:solidFill>
                  <a:srgbClr val="FFFFFF"/>
                </a:solidFill>
              </a:rPr>
              <a:t> </a:t>
            </a:r>
            <a:r>
              <a:rPr lang="en-US" sz="2400" err="1">
                <a:solidFill>
                  <a:srgbClr val="FFFFFF"/>
                </a:solidFill>
              </a:rPr>
              <a:t>veel</a:t>
            </a:r>
            <a:r>
              <a:rPr lang="en-US" sz="2400">
                <a:solidFill>
                  <a:srgbClr val="FFFFFF"/>
                </a:solidFill>
              </a:rPr>
              <a:t>, </a:t>
            </a:r>
            <a:r>
              <a:rPr lang="en-US" sz="2400" err="1">
                <a:solidFill>
                  <a:srgbClr val="FFFFFF"/>
                </a:solidFill>
              </a:rPr>
              <a:t>luister</a:t>
            </a:r>
            <a:r>
              <a:rPr lang="en-US" sz="2400">
                <a:solidFill>
                  <a:srgbClr val="FFFFFF"/>
                </a:solidFill>
              </a:rPr>
              <a:t> </a:t>
            </a:r>
            <a:r>
              <a:rPr lang="en-US" sz="2400" err="1">
                <a:solidFill>
                  <a:srgbClr val="FFFFFF"/>
                </a:solidFill>
              </a:rPr>
              <a:t>goed</a:t>
            </a:r>
            <a:endParaRPr lang="en-US" sz="2400">
              <a:solidFill>
                <a:srgbClr val="FFFFFF"/>
              </a:solidFill>
            </a:endParaRPr>
          </a:p>
          <a:p>
            <a:pPr>
              <a:lnSpc>
                <a:spcPct val="90000"/>
              </a:lnSpc>
              <a:buClr>
                <a:schemeClr val="bg1"/>
              </a:buClr>
              <a:defRPr/>
            </a:pPr>
            <a:r>
              <a:rPr lang="en-US" sz="2400" err="1">
                <a:solidFill>
                  <a:srgbClr val="FFFFFF"/>
                </a:solidFill>
              </a:rPr>
              <a:t>Schoolsite</a:t>
            </a:r>
            <a:r>
              <a:rPr lang="en-US" sz="2400">
                <a:solidFill>
                  <a:schemeClr val="bg1"/>
                </a:solidFill>
              </a:rPr>
              <a:t>: </a:t>
            </a:r>
            <a:r>
              <a:rPr lang="en-US" altLang="nl-NL" sz="2000">
                <a:solidFill>
                  <a:schemeClr val="bg1"/>
                </a:solidFill>
              </a:rPr>
              <a:t>http://decaangymnasiumleiden.nl</a:t>
            </a:r>
            <a:r>
              <a:rPr lang="en-US" sz="2000">
                <a:solidFill>
                  <a:schemeClr val="bg1"/>
                </a:solidFill>
              </a:rPr>
              <a:t> </a:t>
            </a:r>
            <a:endParaRPr lang="en-US" sz="2400">
              <a:solidFill>
                <a:schemeClr val="bg1"/>
              </a:solidFill>
            </a:endParaRPr>
          </a:p>
          <a:p>
            <a:pPr>
              <a:lnSpc>
                <a:spcPct val="90000"/>
              </a:lnSpc>
              <a:buClr>
                <a:schemeClr val="bg1"/>
              </a:buClr>
              <a:defRPr/>
            </a:pPr>
            <a:r>
              <a:rPr lang="en-US" sz="2400">
                <a:solidFill>
                  <a:schemeClr val="bg1"/>
                </a:solidFill>
              </a:rPr>
              <a:t>www.studiekeuze123.nl</a:t>
            </a:r>
          </a:p>
          <a:p>
            <a:pPr>
              <a:lnSpc>
                <a:spcPct val="90000"/>
              </a:lnSpc>
              <a:buClr>
                <a:schemeClr val="bg1"/>
              </a:buClr>
              <a:defRPr/>
            </a:pPr>
            <a:r>
              <a:rPr lang="en-US" sz="2400">
                <a:solidFill>
                  <a:schemeClr val="bg1"/>
                </a:solidFill>
              </a:rPr>
              <a:t>www.studiekeuzekind.nl</a:t>
            </a:r>
          </a:p>
          <a:p>
            <a:pPr lvl="1">
              <a:lnSpc>
                <a:spcPct val="90000"/>
              </a:lnSpc>
              <a:defRPr/>
            </a:pPr>
            <a:endParaRPr lang="en-US" sz="2000" b="1">
              <a:solidFill>
                <a:schemeClr val="bg1"/>
              </a:solidFill>
            </a:endParaRPr>
          </a:p>
        </p:txBody>
      </p:sp>
    </p:spTree>
    <p:extLst>
      <p:ext uri="{BB962C8B-B14F-4D97-AF65-F5344CB8AC3E}">
        <p14:creationId xmlns:p14="http://schemas.microsoft.com/office/powerpoint/2010/main" val="360968584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97280" y="758952"/>
            <a:ext cx="9875520" cy="1058337"/>
          </a:xfrm>
        </p:spPr>
        <p:txBody>
          <a:bodyPr/>
          <a:lstStyle/>
          <a:p>
            <a:pPr algn="ctr"/>
            <a:r>
              <a:rPr lang="nl-NL"/>
              <a:t>De decanen</a:t>
            </a:r>
          </a:p>
        </p:txBody>
      </p:sp>
      <p:sp>
        <p:nvSpPr>
          <p:cNvPr id="3" name="Ondertitel 2"/>
          <p:cNvSpPr>
            <a:spLocks noGrp="1"/>
          </p:cNvSpPr>
          <p:nvPr>
            <p:ph type="subTitle" idx="1"/>
          </p:nvPr>
        </p:nvSpPr>
        <p:spPr>
          <a:xfrm>
            <a:off x="1097280" y="2314237"/>
            <a:ext cx="10218420" cy="3698749"/>
          </a:xfrm>
        </p:spPr>
        <p:txBody>
          <a:bodyPr>
            <a:noAutofit/>
          </a:bodyPr>
          <a:lstStyle/>
          <a:p>
            <a:pPr algn="l"/>
            <a:r>
              <a:rPr lang="nl-NL" sz="2800" dirty="0" err="1"/>
              <a:t>Athena</a:t>
            </a:r>
            <a:endParaRPr lang="nl-NL" sz="2000" dirty="0" err="1"/>
          </a:p>
          <a:p>
            <a:pPr algn="l"/>
            <a:r>
              <a:rPr lang="nl-NL" sz="2000" dirty="0">
                <a:solidFill>
                  <a:srgbClr val="FF0000"/>
                </a:solidFill>
                <a:hlinkClick r:id="rId3"/>
              </a:rPr>
              <a:t>r.vanleeuwen@gymnasiumleiden.nl</a:t>
            </a:r>
            <a:endParaRPr lang="nl-NL" sz="2000" dirty="0">
              <a:solidFill>
                <a:srgbClr val="FF0000"/>
              </a:solidFill>
            </a:endParaRPr>
          </a:p>
          <a:p>
            <a:pPr algn="l"/>
            <a:r>
              <a:rPr lang="nl-NL" sz="2000" dirty="0">
                <a:solidFill>
                  <a:srgbClr val="FF0000"/>
                </a:solidFill>
                <a:hlinkClick r:id="rId4"/>
              </a:rPr>
              <a:t>e.vanderknaap@gymnasiumleiden.nl</a:t>
            </a:r>
            <a:r>
              <a:rPr lang="nl-NL" sz="2000" dirty="0">
                <a:solidFill>
                  <a:srgbClr val="FF0000"/>
                </a:solidFill>
              </a:rPr>
              <a:t> </a:t>
            </a:r>
          </a:p>
          <a:p>
            <a:pPr algn="l"/>
            <a:endParaRPr lang="nl-NL" sz="2000">
              <a:solidFill>
                <a:schemeClr val="bg1"/>
              </a:solidFill>
            </a:endParaRPr>
          </a:p>
          <a:p>
            <a:pPr algn="l"/>
            <a:r>
              <a:rPr lang="nl-NL" sz="2800" dirty="0"/>
              <a:t>Socrates</a:t>
            </a:r>
            <a:endParaRPr lang="nl-NL" sz="2000" dirty="0"/>
          </a:p>
          <a:p>
            <a:pPr algn="l"/>
            <a:r>
              <a:rPr lang="nl-NL" sz="2000" dirty="0">
                <a:hlinkClick r:id="rId5"/>
              </a:rPr>
              <a:t>t.schneider@gymnasiumleiden.nl</a:t>
            </a:r>
            <a:r>
              <a:rPr lang="nl-NL" sz="2000" dirty="0"/>
              <a:t> </a:t>
            </a:r>
            <a:endParaRPr lang="nl-NL" sz="2000"/>
          </a:p>
          <a:p>
            <a:pPr algn="l"/>
            <a:r>
              <a:rPr lang="nl-NL" sz="2000" dirty="0">
                <a:hlinkClick r:id="rId6"/>
              </a:rPr>
              <a:t>m.monster@gymnasiumleiden.nl</a:t>
            </a:r>
            <a:r>
              <a:rPr lang="nl-NL" sz="2000" dirty="0"/>
              <a:t> </a:t>
            </a:r>
          </a:p>
        </p:txBody>
      </p:sp>
      <p:pic>
        <p:nvPicPr>
          <p:cNvPr id="1026" name="Picture 2" descr="Decanaat vwo | Heerbeeck">
            <a:extLst>
              <a:ext uri="{FF2B5EF4-FFF2-40B4-BE49-F238E27FC236}">
                <a16:creationId xmlns:a16="http://schemas.microsoft.com/office/drawing/2014/main" id="{7CEED557-A883-4219-A25E-F46AEC729C6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56204" y="2798331"/>
            <a:ext cx="2789238" cy="2233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64608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Twee keuzevakken</a:t>
            </a:r>
          </a:p>
        </p:txBody>
      </p:sp>
      <p:pic>
        <p:nvPicPr>
          <p:cNvPr id="6" name="Tijdelijke aanduiding voor inhoud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87867" y="1930400"/>
            <a:ext cx="4416265" cy="3881437"/>
          </a:xfrm>
        </p:spPr>
      </p:pic>
    </p:spTree>
    <p:extLst>
      <p:ext uri="{BB962C8B-B14F-4D97-AF65-F5344CB8AC3E}">
        <p14:creationId xmlns:p14="http://schemas.microsoft.com/office/powerpoint/2010/main" val="92276675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In de bovenbouw: extra’s</a:t>
            </a:r>
          </a:p>
        </p:txBody>
      </p:sp>
      <p:pic>
        <p:nvPicPr>
          <p:cNvPr id="4" name="Tijdelijke aanduiding voor inhou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08208" y="1930400"/>
            <a:ext cx="3250846" cy="3468295"/>
          </a:xfrm>
        </p:spPr>
      </p:pic>
    </p:spTree>
    <p:extLst>
      <p:ext uri="{BB962C8B-B14F-4D97-AF65-F5344CB8AC3E}">
        <p14:creationId xmlns:p14="http://schemas.microsoft.com/office/powerpoint/2010/main" val="271277373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Pre-University College</a:t>
            </a:r>
          </a:p>
        </p:txBody>
      </p:sp>
      <p:pic>
        <p:nvPicPr>
          <p:cNvPr id="5" name="Tijdelijke aanduiding voor inhou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89216" y="2716991"/>
            <a:ext cx="6592824" cy="3410712"/>
          </a:xfrm>
        </p:spPr>
      </p:pic>
      <p:sp>
        <p:nvSpPr>
          <p:cNvPr id="6" name="Tekstvak 5"/>
          <p:cNvSpPr txBox="1"/>
          <p:nvPr/>
        </p:nvSpPr>
        <p:spPr>
          <a:xfrm rot="958231">
            <a:off x="7615011" y="3545184"/>
            <a:ext cx="4420960" cy="1754326"/>
          </a:xfrm>
          <a:prstGeom prst="rect">
            <a:avLst/>
          </a:prstGeom>
          <a:noFill/>
        </p:spPr>
        <p:txBody>
          <a:bodyPr wrap="square" rtlCol="0">
            <a:spAutoFit/>
          </a:bodyPr>
          <a:lstStyle/>
          <a:p>
            <a:pPr algn="ctr"/>
            <a:r>
              <a:rPr lang="nl-NL" sz="5400">
                <a:solidFill>
                  <a:srgbClr val="FF0000"/>
                </a:solidFill>
                <a:latin typeface="Arial Rounded MT Bold" panose="020F0704030504030204" pitchFamily="34" charset="0"/>
              </a:rPr>
              <a:t>Selectie: eind klas 4</a:t>
            </a:r>
          </a:p>
        </p:txBody>
      </p:sp>
      <p:sp>
        <p:nvSpPr>
          <p:cNvPr id="7" name="Tekstvak 6">
            <a:extLst>
              <a:ext uri="{FF2B5EF4-FFF2-40B4-BE49-F238E27FC236}">
                <a16:creationId xmlns:a16="http://schemas.microsoft.com/office/drawing/2014/main" id="{E160E080-D258-B387-53F6-DC5D188BFB0F}"/>
              </a:ext>
            </a:extLst>
          </p:cNvPr>
          <p:cNvSpPr txBox="1"/>
          <p:nvPr/>
        </p:nvSpPr>
        <p:spPr>
          <a:xfrm rot="961618">
            <a:off x="5720751" y="796347"/>
            <a:ext cx="4420960" cy="1754326"/>
          </a:xfrm>
          <a:prstGeom prst="rect">
            <a:avLst/>
          </a:prstGeom>
          <a:noFill/>
        </p:spPr>
        <p:txBody>
          <a:bodyPr wrap="square" rtlCol="0">
            <a:spAutoFit/>
          </a:bodyPr>
          <a:lstStyle/>
          <a:p>
            <a:pPr algn="ctr"/>
            <a:r>
              <a:rPr lang="nl-NL" sz="5400">
                <a:solidFill>
                  <a:srgbClr val="0070C0"/>
                </a:solidFill>
                <a:latin typeface="Arial Rounded MT Bold" panose="020F0704030504030204" pitchFamily="34" charset="0"/>
              </a:rPr>
              <a:t>Leiden of Den Haag</a:t>
            </a:r>
          </a:p>
        </p:txBody>
      </p:sp>
    </p:spTree>
    <p:extLst>
      <p:ext uri="{BB962C8B-B14F-4D97-AF65-F5344CB8AC3E}">
        <p14:creationId xmlns:p14="http://schemas.microsoft.com/office/powerpoint/2010/main" val="22560564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3F6E3-8DBB-B861-7217-454C5A5D7198}"/>
              </a:ext>
            </a:extLst>
          </p:cNvPr>
          <p:cNvSpPr>
            <a:spLocks noGrp="1"/>
          </p:cNvSpPr>
          <p:nvPr>
            <p:ph type="title"/>
          </p:nvPr>
        </p:nvSpPr>
        <p:spPr/>
        <p:txBody>
          <a:bodyPr/>
          <a:lstStyle/>
          <a:p>
            <a:r>
              <a:rPr lang="nl-NL"/>
              <a:t>Pre-</a:t>
            </a:r>
            <a:r>
              <a:rPr lang="nl-NL" err="1"/>
              <a:t>Study</a:t>
            </a:r>
            <a:r>
              <a:rPr lang="nl-NL"/>
              <a:t> </a:t>
            </a:r>
            <a:r>
              <a:rPr lang="nl-NL" err="1"/>
              <a:t>Programme</a:t>
            </a:r>
          </a:p>
        </p:txBody>
      </p:sp>
      <p:sp>
        <p:nvSpPr>
          <p:cNvPr id="3" name="Tijdelijke aanduiding voor inhoud 2">
            <a:extLst>
              <a:ext uri="{FF2B5EF4-FFF2-40B4-BE49-F238E27FC236}">
                <a16:creationId xmlns:a16="http://schemas.microsoft.com/office/drawing/2014/main" id="{B5CAFC47-76F6-1001-98B6-EA9C6E08009B}"/>
              </a:ext>
            </a:extLst>
          </p:cNvPr>
          <p:cNvSpPr>
            <a:spLocks noGrp="1"/>
          </p:cNvSpPr>
          <p:nvPr>
            <p:ph idx="1"/>
          </p:nvPr>
        </p:nvSpPr>
        <p:spPr/>
        <p:txBody>
          <a:bodyPr vert="horz" lIns="91440" tIns="45720" rIns="91440" bIns="45720" rtlCol="0" anchor="t">
            <a:normAutofit/>
          </a:bodyPr>
          <a:lstStyle/>
          <a:p>
            <a:r>
              <a:rPr lang="nl-NL"/>
              <a:t>Om de overstap naar de universiteit of hogeschool makkelijker te maken</a:t>
            </a:r>
          </a:p>
          <a:p>
            <a:r>
              <a:rPr lang="nl-NL"/>
              <a:t>10 bijeenkomsten in kleine groepjes</a:t>
            </a:r>
          </a:p>
          <a:p>
            <a:r>
              <a:rPr lang="nl-NL"/>
              <a:t>Ook inzetbaar voor profielwerkstuk!</a:t>
            </a:r>
          </a:p>
        </p:txBody>
      </p:sp>
      <p:sp>
        <p:nvSpPr>
          <p:cNvPr id="5" name="Tekstvak 4">
            <a:extLst>
              <a:ext uri="{FF2B5EF4-FFF2-40B4-BE49-F238E27FC236}">
                <a16:creationId xmlns:a16="http://schemas.microsoft.com/office/drawing/2014/main" id="{CC7C9D57-64E1-68FC-48DD-80525BD3B065}"/>
              </a:ext>
            </a:extLst>
          </p:cNvPr>
          <p:cNvSpPr txBox="1"/>
          <p:nvPr/>
        </p:nvSpPr>
        <p:spPr>
          <a:xfrm rot="20940000">
            <a:off x="4092087" y="3581933"/>
            <a:ext cx="4420960" cy="1754326"/>
          </a:xfrm>
          <a:prstGeom prst="rect">
            <a:avLst/>
          </a:prstGeom>
          <a:noFill/>
        </p:spPr>
        <p:txBody>
          <a:bodyPr wrap="square" rtlCol="0">
            <a:spAutoFit/>
          </a:bodyPr>
          <a:lstStyle/>
          <a:p>
            <a:pPr algn="ctr"/>
            <a:r>
              <a:rPr lang="nl-NL" sz="5400">
                <a:solidFill>
                  <a:srgbClr val="FF0000"/>
                </a:solidFill>
                <a:latin typeface="Arial Rounded MT Bold" panose="020F0704030504030204" pitchFamily="34" charset="0"/>
              </a:rPr>
              <a:t>Selectie: eind klas 4</a:t>
            </a:r>
          </a:p>
        </p:txBody>
      </p:sp>
    </p:spTree>
    <p:extLst>
      <p:ext uri="{BB962C8B-B14F-4D97-AF65-F5344CB8AC3E}">
        <p14:creationId xmlns:p14="http://schemas.microsoft.com/office/powerpoint/2010/main" val="323285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Pre-University Classes</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15044" y="2345477"/>
            <a:ext cx="2593480" cy="2593480"/>
          </a:xfrm>
        </p:spPr>
      </p:pic>
      <p:sp>
        <p:nvSpPr>
          <p:cNvPr id="6" name="Tekstvak 5"/>
          <p:cNvSpPr txBox="1"/>
          <p:nvPr/>
        </p:nvSpPr>
        <p:spPr>
          <a:xfrm rot="20146349">
            <a:off x="842595" y="2551837"/>
            <a:ext cx="4420960" cy="1754326"/>
          </a:xfrm>
          <a:prstGeom prst="rect">
            <a:avLst/>
          </a:prstGeom>
          <a:noFill/>
        </p:spPr>
        <p:txBody>
          <a:bodyPr wrap="square" rtlCol="0">
            <a:spAutoFit/>
          </a:bodyPr>
          <a:lstStyle/>
          <a:p>
            <a:pPr algn="ctr"/>
            <a:r>
              <a:rPr lang="nl-NL" sz="5400">
                <a:solidFill>
                  <a:srgbClr val="FF0000"/>
                </a:solidFill>
                <a:latin typeface="Arial Rounded MT Bold" panose="020F0704030504030204" pitchFamily="34" charset="0"/>
              </a:rPr>
              <a:t>Selectie: najaar klas 5</a:t>
            </a:r>
          </a:p>
        </p:txBody>
      </p:sp>
    </p:spTree>
    <p:extLst>
      <p:ext uri="{BB962C8B-B14F-4D97-AF65-F5344CB8AC3E}">
        <p14:creationId xmlns:p14="http://schemas.microsoft.com/office/powerpoint/2010/main" val="5196640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TU Delft Pre-University Program</a:t>
            </a:r>
          </a:p>
        </p:txBody>
      </p:sp>
      <p:pic>
        <p:nvPicPr>
          <p:cNvPr id="9" name="Tijdelijke aanduiding voor inhoud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04382" y="2076627"/>
            <a:ext cx="2523999" cy="3608783"/>
          </a:xfrm>
        </p:spPr>
      </p:pic>
      <p:sp>
        <p:nvSpPr>
          <p:cNvPr id="6" name="Tekstvak 5"/>
          <p:cNvSpPr txBox="1"/>
          <p:nvPr/>
        </p:nvSpPr>
        <p:spPr>
          <a:xfrm rot="20146349">
            <a:off x="651600" y="2227404"/>
            <a:ext cx="4420960" cy="2585323"/>
          </a:xfrm>
          <a:prstGeom prst="rect">
            <a:avLst/>
          </a:prstGeom>
          <a:noFill/>
        </p:spPr>
        <p:txBody>
          <a:bodyPr wrap="square" rtlCol="0">
            <a:spAutoFit/>
          </a:bodyPr>
          <a:lstStyle/>
          <a:p>
            <a:pPr algn="ctr"/>
            <a:r>
              <a:rPr lang="nl-NL" sz="5400">
                <a:solidFill>
                  <a:srgbClr val="0070C0"/>
                </a:solidFill>
                <a:latin typeface="Arial Rounded MT Bold" panose="020F0704030504030204" pitchFamily="34" charset="0"/>
              </a:rPr>
              <a:t>Selectie: in de loop van klas 5</a:t>
            </a:r>
          </a:p>
        </p:txBody>
      </p:sp>
    </p:spTree>
    <p:extLst>
      <p:ext uri="{BB962C8B-B14F-4D97-AF65-F5344CB8AC3E}">
        <p14:creationId xmlns:p14="http://schemas.microsoft.com/office/powerpoint/2010/main" val="5955676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LOB: vervolgonderwijs</a:t>
            </a:r>
          </a:p>
        </p:txBody>
      </p:sp>
      <p:sp>
        <p:nvSpPr>
          <p:cNvPr id="7" name="Tekstvak 6"/>
          <p:cNvSpPr txBox="1"/>
          <p:nvPr/>
        </p:nvSpPr>
        <p:spPr>
          <a:xfrm rot="837203">
            <a:off x="5348242" y="1918233"/>
            <a:ext cx="4697796" cy="1538883"/>
          </a:xfrm>
          <a:prstGeom prst="rect">
            <a:avLst/>
          </a:prstGeom>
          <a:noFill/>
        </p:spPr>
        <p:txBody>
          <a:bodyPr wrap="square" lIns="91440" tIns="45720" rIns="91440" bIns="45720" rtlCol="0" anchor="t">
            <a:spAutoFit/>
          </a:bodyPr>
          <a:lstStyle/>
          <a:p>
            <a:pPr algn="ctr"/>
            <a:r>
              <a:rPr lang="nl-NL" sz="4000" dirty="0">
                <a:solidFill>
                  <a:srgbClr val="7030A0"/>
                </a:solidFill>
                <a:latin typeface="Arial Rounded MT Bold"/>
              </a:rPr>
              <a:t>22 maart </a:t>
            </a:r>
            <a:r>
              <a:rPr lang="nl-NL" sz="5400" dirty="0">
                <a:solidFill>
                  <a:srgbClr val="7030A0"/>
                </a:solidFill>
                <a:latin typeface="Arial Rounded MT Bold"/>
              </a:rPr>
              <a:t>Keuzefestival</a:t>
            </a:r>
          </a:p>
        </p:txBody>
      </p:sp>
      <p:sp>
        <p:nvSpPr>
          <p:cNvPr id="8" name="Tekstvak 7"/>
          <p:cNvSpPr txBox="1"/>
          <p:nvPr/>
        </p:nvSpPr>
        <p:spPr>
          <a:xfrm rot="21190339">
            <a:off x="83010" y="3629523"/>
            <a:ext cx="6733854" cy="2000548"/>
          </a:xfrm>
          <a:prstGeom prst="rect">
            <a:avLst/>
          </a:prstGeom>
          <a:noFill/>
        </p:spPr>
        <p:txBody>
          <a:bodyPr wrap="square" lIns="91440" tIns="45720" rIns="91440" bIns="45720" rtlCol="0" anchor="t">
            <a:spAutoFit/>
          </a:bodyPr>
          <a:lstStyle/>
          <a:p>
            <a:pPr algn="ctr"/>
            <a:r>
              <a:rPr lang="nl-NL" sz="3600" dirty="0">
                <a:solidFill>
                  <a:srgbClr val="FF0000"/>
                </a:solidFill>
                <a:latin typeface="Arial Rounded MT Bold"/>
              </a:rPr>
              <a:t>28, 29 en 30 november</a:t>
            </a:r>
          </a:p>
          <a:p>
            <a:pPr algn="ctr"/>
            <a:r>
              <a:rPr lang="nl-NL" sz="4400" dirty="0">
                <a:solidFill>
                  <a:srgbClr val="FF0000"/>
                </a:solidFill>
                <a:latin typeface="Arial Rounded MT Bold"/>
              </a:rPr>
              <a:t>Leidse voorlichtingsavonden</a:t>
            </a:r>
          </a:p>
        </p:txBody>
      </p:sp>
    </p:spTree>
    <p:extLst>
      <p:ext uri="{BB962C8B-B14F-4D97-AF65-F5344CB8AC3E}">
        <p14:creationId xmlns:p14="http://schemas.microsoft.com/office/powerpoint/2010/main" val="25757569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Klas 4: oriënteren</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4579" y="2403029"/>
            <a:ext cx="4105383" cy="4022725"/>
          </a:xfrm>
        </p:spPr>
      </p:pic>
      <p:sp>
        <p:nvSpPr>
          <p:cNvPr id="7" name="Tekstvak 6"/>
          <p:cNvSpPr txBox="1"/>
          <p:nvPr/>
        </p:nvSpPr>
        <p:spPr>
          <a:xfrm rot="603522">
            <a:off x="4899773" y="1150946"/>
            <a:ext cx="4681632" cy="2585323"/>
          </a:xfrm>
          <a:prstGeom prst="rect">
            <a:avLst/>
          </a:prstGeom>
          <a:noFill/>
        </p:spPr>
        <p:txBody>
          <a:bodyPr wrap="square" rtlCol="0">
            <a:spAutoFit/>
          </a:bodyPr>
          <a:lstStyle/>
          <a:p>
            <a:pPr algn="ctr"/>
            <a:r>
              <a:rPr lang="nl-NL" sz="5400">
                <a:solidFill>
                  <a:schemeClr val="accent3"/>
                </a:solidFill>
                <a:latin typeface="Arial Rounded MT Bold" panose="020F0704030504030204" pitchFamily="34" charset="0"/>
              </a:rPr>
              <a:t>Elk jaar 2 verlofdagen mogelijk</a:t>
            </a:r>
          </a:p>
        </p:txBody>
      </p:sp>
      <p:sp>
        <p:nvSpPr>
          <p:cNvPr id="3" name="Tekstvak 2"/>
          <p:cNvSpPr txBox="1"/>
          <p:nvPr/>
        </p:nvSpPr>
        <p:spPr>
          <a:xfrm>
            <a:off x="4709980" y="4629545"/>
            <a:ext cx="5137374" cy="1077218"/>
          </a:xfrm>
          <a:prstGeom prst="rect">
            <a:avLst/>
          </a:prstGeom>
          <a:noFill/>
        </p:spPr>
        <p:txBody>
          <a:bodyPr wrap="square" rtlCol="0">
            <a:spAutoFit/>
          </a:bodyPr>
          <a:lstStyle/>
          <a:p>
            <a:pPr marL="285750" indent="-285750">
              <a:buFont typeface="Wingdings" panose="05000000000000000000" pitchFamily="2" charset="2"/>
              <a:buChar char="Ø"/>
            </a:pPr>
            <a:r>
              <a:rPr lang="nl-NL" sz="3200"/>
              <a:t>Open dagen bezoeken</a:t>
            </a:r>
          </a:p>
          <a:p>
            <a:pPr marL="285750" indent="-285750">
              <a:buFont typeface="Wingdings" panose="05000000000000000000" pitchFamily="2" charset="2"/>
              <a:buChar char="Ø"/>
            </a:pPr>
            <a:r>
              <a:rPr lang="nl-NL" sz="3200"/>
              <a:t>Online </a:t>
            </a:r>
            <a:r>
              <a:rPr lang="nl-NL" sz="3200" err="1"/>
              <a:t>proefstuderen</a:t>
            </a:r>
            <a:endParaRPr lang="nl-NL" sz="3200"/>
          </a:p>
        </p:txBody>
      </p:sp>
    </p:spTree>
    <p:extLst>
      <p:ext uri="{BB962C8B-B14F-4D97-AF65-F5344CB8AC3E}">
        <p14:creationId xmlns:p14="http://schemas.microsoft.com/office/powerpoint/2010/main" val="11548330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D521C3CF059A40B152EB2E423553BF" ma:contentTypeVersion="14" ma:contentTypeDescription="Een nieuw document maken." ma:contentTypeScope="" ma:versionID="3f7b4042e21e145e97ba877e0e07b44b">
  <xsd:schema xmlns:xsd="http://www.w3.org/2001/XMLSchema" xmlns:xs="http://www.w3.org/2001/XMLSchema" xmlns:p="http://schemas.microsoft.com/office/2006/metadata/properties" xmlns:ns2="249ef255-213c-48b2-a687-09d4aceac083" xmlns:ns3="140e5dc6-fd66-480b-b0c2-bc0ec4a5c39f" targetNamespace="http://schemas.microsoft.com/office/2006/metadata/properties" ma:root="true" ma:fieldsID="c5b3e4a55dc10632205b4d1dbf8fb6aa" ns2:_="" ns3:_="">
    <xsd:import namespace="249ef255-213c-48b2-a687-09d4aceac083"/>
    <xsd:import namespace="140e5dc6-fd66-480b-b0c2-bc0ec4a5c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9ef255-213c-48b2-a687-09d4aceac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0e5dc6-fd66-480b-b0c2-bc0ec4a5c39f"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9947F7-61F8-47AE-B395-A46DAB2CC9EC}">
  <ds:schemaRefs>
    <ds:schemaRef ds:uri="140e5dc6-fd66-480b-b0c2-bc0ec4a5c39f"/>
    <ds:schemaRef ds:uri="249ef255-213c-48b2-a687-09d4aceac08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D9CF433-1B72-4361-AAB9-5F91578F28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9ef255-213c-48b2-a687-09d4aceac083"/>
    <ds:schemaRef ds:uri="140e5dc6-fd66-480b-b0c2-bc0ec4a5c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68764B-CBF0-492C-A37A-011834A708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TM02900688[[fn=Facet]]</Template>
  <Application>Microsoft Office PowerPoint</Application>
  <PresentationFormat>Widescreen</PresentationFormat>
  <Slides>13</Slides>
  <Notes>13</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Het decanaat</vt:lpstr>
      <vt:lpstr>Twee keuzevakken</vt:lpstr>
      <vt:lpstr>In de bovenbouw: extra’s</vt:lpstr>
      <vt:lpstr>Pre-University College</vt:lpstr>
      <vt:lpstr>Pre-Study Programme</vt:lpstr>
      <vt:lpstr>Pre-University Classes</vt:lpstr>
      <vt:lpstr>TU Delft Pre-University Program</vt:lpstr>
      <vt:lpstr>LOB: vervolgonderwijs</vt:lpstr>
      <vt:lpstr>Klas 4: oriënteren</vt:lpstr>
      <vt:lpstr>Klas 5: verdiepen</vt:lpstr>
      <vt:lpstr>Klas 6: knoop doorhakken</vt:lpstr>
      <vt:lpstr> Wat kan ik als ouder doen?</vt:lpstr>
      <vt:lpstr>De decanen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decanaat</dc:title>
  <dc:creator>Danse, Roos</dc:creator>
  <cp:revision>15</cp:revision>
  <dcterms:created xsi:type="dcterms:W3CDTF">2018-09-24T13:52:19Z</dcterms:created>
  <dcterms:modified xsi:type="dcterms:W3CDTF">2023-09-12T13:24:18Z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0x0101004CD521C3CF059A40B152EB2E423553BF</vt:lpwstr>
  </property>
</Properties>
</file>